
<file path=[Content_Types].xml><?xml version="1.0" encoding="utf-8"?>
<Types xmlns="http://schemas.openxmlformats.org/package/2006/content-types">
  <Default Extension="jpeg" ContentType="image/jpeg"/>
  <Default Extension="JPG" ContentType="image/.jpg"/>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71" r:id="rId7"/>
    <p:sldId id="260" r:id="rId8"/>
    <p:sldId id="272" r:id="rId9"/>
    <p:sldId id="261" r:id="rId10"/>
    <p:sldId id="262" r:id="rId11"/>
    <p:sldId id="274" r:id="rId12"/>
    <p:sldId id="275" r:id="rId13"/>
    <p:sldId id="276" r:id="rId14"/>
    <p:sldId id="277" r:id="rId15"/>
    <p:sldId id="278" r:id="rId16"/>
    <p:sldId id="279" r:id="rId17"/>
    <p:sldId id="281" r:id="rId18"/>
    <p:sldId id="282" r:id="rId19"/>
    <p:sldId id="283" r:id="rId20"/>
    <p:sldId id="284" r:id="rId21"/>
    <p:sldId id="28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EE9"/>
    <a:srgbClr val="434343"/>
    <a:srgbClr val="FCE4A4"/>
    <a:srgbClr val="FCE7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showGuides="1">
      <p:cViewPr varScale="1">
        <p:scale>
          <a:sx n="53" d="100"/>
          <a:sy n="53" d="100"/>
        </p:scale>
        <p:origin x="180"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EDEEE9"/>
            </a:gs>
            <a:gs pos="74000">
              <a:srgbClr val="EDEEE9"/>
            </a:gs>
            <a:gs pos="83000">
              <a:srgbClr val="EDEEE9"/>
            </a:gs>
            <a:gs pos="100000">
              <a:srgbClr val="EDEEE9"/>
            </a:gs>
          </a:gsLst>
          <a:lin ang="10800000" scaled="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microsoft.com/office/2007/relationships/media" Target="../media/media1.m4a"/><Relationship Id="rId2" Type="http://schemas.openxmlformats.org/officeDocument/2006/relationships/audio" Target="../media/media1.m4a"/><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8.png"/><Relationship Id="rId5" Type="http://schemas.openxmlformats.org/officeDocument/2006/relationships/tags" Target="../tags/tag4.xml"/><Relationship Id="rId4" Type="http://schemas.openxmlformats.org/officeDocument/2006/relationships/image" Target="../media/image7.png"/><Relationship Id="rId3" Type="http://schemas.openxmlformats.org/officeDocument/2006/relationships/tags" Target="../tags/tag3.xml"/><Relationship Id="rId2" Type="http://schemas.openxmlformats.org/officeDocument/2006/relationships/tags" Target="../tags/tag2.xml"/><Relationship Id="rId10"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92785" y="748030"/>
            <a:ext cx="5735955" cy="3784600"/>
          </a:xfrm>
          <a:prstGeom prst="rect">
            <a:avLst/>
          </a:prstGeom>
          <a:noFill/>
        </p:spPr>
        <p:txBody>
          <a:bodyPr wrap="square" rtlCol="0">
            <a:spAutoFit/>
          </a:bodyPr>
          <a:p>
            <a:pPr algn="ctr"/>
            <a:r>
              <a:rPr lang="en-US" altLang="en-US" sz="6000" b="1"/>
              <a:t>MÔ H</a:t>
            </a:r>
            <a:r>
              <a:rPr lang="en-US" altLang="en-US" sz="6000" b="1"/>
              <a:t>Ì</a:t>
            </a:r>
            <a:r>
              <a:rPr lang="en-US" altLang="en-US" sz="6000" b="1"/>
              <a:t>NH IS - LM: </a:t>
            </a:r>
            <a:endParaRPr lang="en-US" altLang="en-US" sz="6000" b="1"/>
          </a:p>
          <a:p>
            <a:pPr algn="ctr"/>
            <a:r>
              <a:rPr lang="en-US" altLang="en-US" sz="6000" b="1"/>
              <a:t>KHUNG PH</a:t>
            </a:r>
            <a:r>
              <a:rPr lang="en-US" altLang="en-US" sz="6000" b="1"/>
              <a:t>Â</a:t>
            </a:r>
            <a:r>
              <a:rPr lang="en-US" sz="6000" b="1"/>
              <a:t>N T</a:t>
            </a:r>
            <a:r>
              <a:rPr lang="en-US" altLang="en-US" sz="6000" b="1"/>
              <a:t>Í</a:t>
            </a:r>
            <a:r>
              <a:rPr lang="en-US" altLang="en-US" sz="6000" b="1"/>
              <a:t>CH C</a:t>
            </a:r>
            <a:r>
              <a:rPr lang="en-US" altLang="en-US" sz="6000" b="1"/>
              <a:t>Â</a:t>
            </a:r>
            <a:r>
              <a:rPr lang="en-US" sz="6000" b="1"/>
              <a:t>N B</a:t>
            </a:r>
            <a:r>
              <a:rPr lang="en-US" altLang="en-US" sz="6000" b="1"/>
              <a:t>ẰNG TỔNG QU</a:t>
            </a:r>
            <a:r>
              <a:rPr lang="en-US" altLang="en-US" sz="6000" b="1"/>
              <a:t>Á</a:t>
            </a:r>
            <a:r>
              <a:rPr lang="en-US" altLang="en-US" sz="6000" b="1"/>
              <a:t>T</a:t>
            </a:r>
            <a:endParaRPr lang="en-US" altLang="en-US" sz="6000" b="1"/>
          </a:p>
        </p:txBody>
      </p:sp>
      <p:pic>
        <p:nvPicPr>
          <p:cNvPr id="5" name="Picture 4"/>
          <p:cNvPicPr>
            <a:picLocks noChangeAspect="1"/>
          </p:cNvPicPr>
          <p:nvPr/>
        </p:nvPicPr>
        <p:blipFill>
          <a:blip r:embed="rId1">
            <a:clrChange>
              <a:clrFrom>
                <a:srgbClr val="F1F3ED">
                  <a:alpha val="100000"/>
                </a:srgbClr>
              </a:clrFrom>
              <a:clrTo>
                <a:srgbClr val="F1F3ED">
                  <a:alpha val="100000"/>
                  <a:alpha val="0"/>
                </a:srgbClr>
              </a:clrTo>
            </a:clrChange>
          </a:blip>
          <a:stretch>
            <a:fillRect/>
          </a:stretch>
        </p:blipFill>
        <p:spPr>
          <a:xfrm>
            <a:off x="6657340" y="1575435"/>
            <a:ext cx="5010150" cy="3962400"/>
          </a:xfrm>
          <a:prstGeom prst="rect">
            <a:avLst/>
          </a:prstGeom>
        </p:spPr>
      </p:pic>
      <p:sp>
        <p:nvSpPr>
          <p:cNvPr id="6" name="Text Box 5"/>
          <p:cNvSpPr txBox="1"/>
          <p:nvPr/>
        </p:nvSpPr>
        <p:spPr>
          <a:xfrm>
            <a:off x="901065" y="5137150"/>
            <a:ext cx="5241925" cy="922020"/>
          </a:xfrm>
          <a:prstGeom prst="rect">
            <a:avLst/>
          </a:prstGeom>
          <a:noFill/>
        </p:spPr>
        <p:txBody>
          <a:bodyPr wrap="square" rtlCol="0">
            <a:spAutoFit/>
          </a:bodyPr>
          <a:p>
            <a:r>
              <a:rPr lang="en-US" altLang="en-US"/>
              <a:t>HỌC PHẦN: KT302</a:t>
            </a:r>
            <a:endParaRPr lang="en-US" altLang="en-US"/>
          </a:p>
          <a:p>
            <a:r>
              <a:rPr lang="en-US" altLang="en-US"/>
              <a:t>GIẢNG VI</a:t>
            </a:r>
            <a:r>
              <a:rPr lang="en-US" altLang="en-US"/>
              <a:t>Ê</a:t>
            </a:r>
            <a:r>
              <a:rPr lang="en-US"/>
              <a:t>N: TS. V</a:t>
            </a:r>
            <a:r>
              <a:rPr lang="en-US" altLang="en-US"/>
              <a:t>Õ</a:t>
            </a:r>
            <a:r>
              <a:rPr lang="en-US"/>
              <a:t> TH</a:t>
            </a:r>
            <a:r>
              <a:rPr lang="en-US" altLang="en-US"/>
              <a:t>À</a:t>
            </a:r>
            <a:r>
              <a:rPr lang="en-US" altLang="en-US"/>
              <a:t>NH DANH</a:t>
            </a:r>
            <a:endParaRPr lang="en-US" altLang="en-US"/>
          </a:p>
          <a:p>
            <a:r>
              <a:rPr lang="en-US">
                <a:sym typeface="+mn-ea"/>
              </a:rPr>
              <a:t>NH</a:t>
            </a:r>
            <a:r>
              <a:rPr lang="en-US" altLang="en-US">
                <a:sym typeface="+mn-ea"/>
              </a:rPr>
              <a:t>ÓM 2</a:t>
            </a:r>
            <a:endParaRPr lang="en-US"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93470" y="56515"/>
            <a:ext cx="10735310" cy="768350"/>
          </a:xfrm>
          <a:prstGeom prst="rect">
            <a:avLst/>
          </a:prstGeom>
          <a:noFill/>
        </p:spPr>
        <p:txBody>
          <a:bodyPr wrap="square" rtlCol="0">
            <a:spAutoFit/>
          </a:bodyPr>
          <a:p>
            <a:r>
              <a:rPr lang="en-US" altLang="en-US" sz="4400" b="1"/>
              <a:t>C</a:t>
            </a:r>
            <a:r>
              <a:rPr lang="en-US" altLang="en-US" sz="4400" b="1"/>
              <a:t>Á</a:t>
            </a:r>
            <a:r>
              <a:rPr lang="en-US" altLang="en-US" sz="4400" b="1"/>
              <a:t>C H</a:t>
            </a:r>
            <a:r>
              <a:rPr lang="en-US" altLang="en-US" sz="4400" b="1"/>
              <a:t>À</a:t>
            </a:r>
            <a:r>
              <a:rPr lang="en-US" altLang="en-US" sz="4400" b="1"/>
              <a:t>M </a:t>
            </a:r>
            <a:r>
              <a:rPr lang="en-US" altLang="en-US" sz="4400" b="1"/>
              <a:t>Ý</a:t>
            </a:r>
            <a:r>
              <a:rPr lang="en-US" sz="4400" b="1"/>
              <a:t> KINH T</a:t>
            </a:r>
            <a:r>
              <a:rPr lang="en-US" altLang="en-US" sz="4400" b="1"/>
              <a:t>Ế CỦA MÔ H</a:t>
            </a:r>
            <a:r>
              <a:rPr lang="en-US" altLang="en-US" sz="4400" b="1"/>
              <a:t>Ì</a:t>
            </a:r>
            <a:r>
              <a:rPr lang="en-US" altLang="en-US" sz="4400" b="1"/>
              <a:t>NH IS-LM </a:t>
            </a:r>
            <a:endParaRPr 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1301750" y="1029970"/>
            <a:ext cx="10053320" cy="429895"/>
          </a:xfrm>
          <a:prstGeom prst="rect">
            <a:avLst/>
          </a:prstGeom>
        </p:spPr>
        <p:txBody>
          <a:bodyPr wrap="square">
            <a:spAutoFit/>
          </a:bodyPr>
          <a:p>
            <a:pPr marL="0" indent="0" algn="just" defTabSz="266700">
              <a:spcBef>
                <a:spcPct val="0"/>
              </a:spcBef>
              <a:spcAft>
                <a:spcPct val="0"/>
              </a:spcAft>
            </a:pPr>
            <a:r>
              <a:rPr sz="2200">
                <a:ea typeface="DengXian" panose="02010600030101010101" charset="-122"/>
                <a:cs typeface="+mn-lt"/>
              </a:rPr>
              <a:t>Mỗi đường trong mô hình IS–LM phản ánh một khía cạnh quan trọng của nền kinh tế.</a:t>
            </a:r>
            <a:endParaRPr sz="2200">
              <a:ea typeface="DengXian" panose="02010600030101010101" charset="-122"/>
              <a:cs typeface="+mn-lt"/>
            </a:endParaRPr>
          </a:p>
        </p:txBody>
      </p:sp>
      <p:sp>
        <p:nvSpPr>
          <p:cNvPr id="3" name="Text Box 2"/>
          <p:cNvSpPr txBox="1"/>
          <p:nvPr/>
        </p:nvSpPr>
        <p:spPr>
          <a:xfrm>
            <a:off x="694690" y="1792605"/>
            <a:ext cx="5080000" cy="2122805"/>
          </a:xfrm>
          <a:prstGeom prst="rect">
            <a:avLst/>
          </a:prstGeom>
        </p:spPr>
        <p:txBody>
          <a:bodyPr>
            <a:spAutoFit/>
          </a:bodyPr>
          <a:p>
            <a:pPr marL="0" indent="0" algn="just" defTabSz="266700">
              <a:spcBef>
                <a:spcPct val="0"/>
              </a:spcBef>
              <a:spcAft>
                <a:spcPct val="0"/>
              </a:spcAft>
            </a:pPr>
            <a:r>
              <a:rPr sz="2200" b="1">
                <a:solidFill>
                  <a:schemeClr val="accent6">
                    <a:lumMod val="75000"/>
                  </a:schemeClr>
                </a:solidFill>
                <a:ea typeface="DengXian" panose="02010600030101010101" charset="-122"/>
                <a:cs typeface="+mn-lt"/>
              </a:rPr>
              <a:t>Đường IS</a:t>
            </a:r>
            <a:r>
              <a:rPr sz="2200">
                <a:ea typeface="DengXian" panose="02010600030101010101" charset="-122"/>
                <a:cs typeface="+mn-lt"/>
              </a:rPr>
              <a:t> đại diện cho </a:t>
            </a:r>
            <a:r>
              <a:rPr sz="2200" i="1">
                <a:solidFill>
                  <a:schemeClr val="bg2">
                    <a:lumMod val="25000"/>
                  </a:schemeClr>
                </a:solidFill>
                <a:ea typeface="DengXian" panose="02010600030101010101" charset="-122"/>
                <a:cs typeface="+mn-lt"/>
              </a:rPr>
              <a:t>khu vực thực</a:t>
            </a:r>
            <a:r>
              <a:rPr sz="2200">
                <a:ea typeface="DengXian" panose="02010600030101010101" charset="-122"/>
                <a:cs typeface="+mn-lt"/>
              </a:rPr>
              <a:t>, nhấn mạnh vai trò của </a:t>
            </a:r>
            <a:r>
              <a:rPr sz="2200">
                <a:solidFill>
                  <a:schemeClr val="accent4">
                    <a:lumMod val="75000"/>
                  </a:schemeClr>
                </a:solidFill>
                <a:ea typeface="DengXian" panose="02010600030101010101" charset="-122"/>
                <a:cs typeface="+mn-lt"/>
              </a:rPr>
              <a:t>tổng cầu</a:t>
            </a:r>
            <a:r>
              <a:rPr sz="2200">
                <a:ea typeface="DengXian" panose="02010600030101010101" charset="-122"/>
                <a:cs typeface="+mn-lt"/>
              </a:rPr>
              <a:t>, đặc biệt là </a:t>
            </a:r>
            <a:r>
              <a:rPr sz="2200">
                <a:solidFill>
                  <a:schemeClr val="accent4">
                    <a:lumMod val="75000"/>
                  </a:schemeClr>
                </a:solidFill>
                <a:ea typeface="DengXian" panose="02010600030101010101" charset="-122"/>
                <a:cs typeface="+mn-lt"/>
              </a:rPr>
              <a:t>đầu tư</a:t>
            </a:r>
            <a:r>
              <a:rPr sz="2200">
                <a:ea typeface="DengXian" panose="02010600030101010101" charset="-122"/>
                <a:cs typeface="+mn-lt"/>
              </a:rPr>
              <a:t> và </a:t>
            </a:r>
            <a:r>
              <a:rPr sz="2200">
                <a:solidFill>
                  <a:schemeClr val="accent4">
                    <a:lumMod val="75000"/>
                  </a:schemeClr>
                </a:solidFill>
                <a:ea typeface="DengXian" panose="02010600030101010101" charset="-122"/>
                <a:cs typeface="+mn-lt"/>
              </a:rPr>
              <a:t>chính sách tài khóa</a:t>
            </a:r>
            <a:r>
              <a:rPr sz="2200">
                <a:ea typeface="DengXian" panose="02010600030101010101" charset="-122"/>
                <a:cs typeface="+mn-lt"/>
              </a:rPr>
              <a:t>. Sự dịch chuyển của đường IS cho thấy cách mà thay đổi trong </a:t>
            </a:r>
            <a:r>
              <a:rPr sz="2200">
                <a:solidFill>
                  <a:schemeClr val="accent4">
                    <a:lumMod val="75000"/>
                  </a:schemeClr>
                </a:solidFill>
                <a:ea typeface="DengXian" panose="02010600030101010101" charset="-122"/>
                <a:cs typeface="+mn-lt"/>
              </a:rPr>
              <a:t>chi tiêu chính phủ</a:t>
            </a:r>
            <a:r>
              <a:rPr sz="2200">
                <a:ea typeface="DengXian" panose="02010600030101010101" charset="-122"/>
                <a:cs typeface="+mn-lt"/>
              </a:rPr>
              <a:t>, </a:t>
            </a:r>
            <a:r>
              <a:rPr sz="2200">
                <a:solidFill>
                  <a:schemeClr val="accent4">
                    <a:lumMod val="75000"/>
                  </a:schemeClr>
                </a:solidFill>
                <a:ea typeface="DengXian" panose="02010600030101010101" charset="-122"/>
                <a:cs typeface="+mn-lt"/>
              </a:rPr>
              <a:t>thuế</a:t>
            </a:r>
            <a:r>
              <a:rPr sz="2200">
                <a:ea typeface="DengXian" panose="02010600030101010101" charset="-122"/>
                <a:cs typeface="+mn-lt"/>
              </a:rPr>
              <a:t> hay </a:t>
            </a:r>
            <a:r>
              <a:rPr sz="2200">
                <a:solidFill>
                  <a:schemeClr val="accent4">
                    <a:lumMod val="75000"/>
                  </a:schemeClr>
                </a:solidFill>
                <a:ea typeface="DengXian" panose="02010600030101010101" charset="-122"/>
                <a:cs typeface="+mn-lt"/>
              </a:rPr>
              <a:t>kỳ vọng đầu tư</a:t>
            </a:r>
            <a:r>
              <a:rPr sz="2200">
                <a:ea typeface="DengXian" panose="02010600030101010101" charset="-122"/>
                <a:cs typeface="+mn-lt"/>
              </a:rPr>
              <a:t> ảnh hưởng đến </a:t>
            </a:r>
            <a:r>
              <a:rPr sz="2200">
                <a:solidFill>
                  <a:schemeClr val="accent4">
                    <a:lumMod val="75000"/>
                  </a:schemeClr>
                </a:solidFill>
                <a:ea typeface="DengXian" panose="02010600030101010101" charset="-122"/>
                <a:cs typeface="+mn-lt"/>
              </a:rPr>
              <a:t>sản lượng cân bằng</a:t>
            </a:r>
            <a:r>
              <a:rPr sz="2200">
                <a:ea typeface="DengXian" panose="02010600030101010101" charset="-122"/>
                <a:cs typeface="+mn-lt"/>
              </a:rPr>
              <a:t>.</a:t>
            </a:r>
            <a:endParaRPr sz="2200">
              <a:ea typeface="DengXian" panose="02010600030101010101" charset="-122"/>
              <a:cs typeface="+mn-lt"/>
            </a:endParaRPr>
          </a:p>
        </p:txBody>
      </p:sp>
      <p:sp>
        <p:nvSpPr>
          <p:cNvPr id="6" name="Text Box 5"/>
          <p:cNvSpPr txBox="1"/>
          <p:nvPr/>
        </p:nvSpPr>
        <p:spPr>
          <a:xfrm>
            <a:off x="6275070" y="1801495"/>
            <a:ext cx="5689600" cy="1783715"/>
          </a:xfrm>
          <a:prstGeom prst="rect">
            <a:avLst/>
          </a:prstGeom>
        </p:spPr>
        <p:txBody>
          <a:bodyPr wrap="square">
            <a:spAutoFit/>
          </a:bodyPr>
          <a:p>
            <a:pPr marL="0" indent="0" algn="just" defTabSz="266700">
              <a:spcBef>
                <a:spcPct val="0"/>
              </a:spcBef>
              <a:spcAft>
                <a:spcPct val="0"/>
              </a:spcAft>
            </a:pPr>
            <a:r>
              <a:rPr lang="en-US" altLang="en-US" sz="2200" b="1">
                <a:solidFill>
                  <a:schemeClr val="accent6">
                    <a:lumMod val="75000"/>
                  </a:schemeClr>
                </a:solidFill>
                <a:ea typeface="DengXian" panose="02010600030101010101" charset="-122"/>
                <a:cs typeface="+mn-lt"/>
              </a:rPr>
              <a:t>Đ</a:t>
            </a:r>
            <a:r>
              <a:rPr sz="2200" b="1">
                <a:solidFill>
                  <a:schemeClr val="accent6">
                    <a:lumMod val="75000"/>
                  </a:schemeClr>
                </a:solidFill>
                <a:ea typeface="DengXian" panose="02010600030101010101" charset="-122"/>
                <a:cs typeface="+mn-lt"/>
              </a:rPr>
              <a:t>ường LM</a:t>
            </a:r>
            <a:r>
              <a:rPr sz="2200">
                <a:ea typeface="DengXian" panose="02010600030101010101" charset="-122"/>
                <a:cs typeface="+mn-lt"/>
              </a:rPr>
              <a:t> phản ánh </a:t>
            </a:r>
            <a:r>
              <a:rPr sz="2200" i="1">
                <a:solidFill>
                  <a:schemeClr val="bg2">
                    <a:lumMod val="25000"/>
                  </a:schemeClr>
                </a:solidFill>
                <a:ea typeface="DengXian" panose="02010600030101010101" charset="-122"/>
                <a:cs typeface="+mn-lt"/>
              </a:rPr>
              <a:t>khu vực tiền tệ</a:t>
            </a:r>
            <a:r>
              <a:rPr sz="2200">
                <a:ea typeface="DengXian" panose="02010600030101010101" charset="-122"/>
                <a:cs typeface="+mn-lt"/>
              </a:rPr>
              <a:t> của nền kinh tế. Nó thể hiện vai trò của </a:t>
            </a:r>
            <a:r>
              <a:rPr sz="2200">
                <a:solidFill>
                  <a:schemeClr val="accent4">
                    <a:lumMod val="75000"/>
                  </a:schemeClr>
                </a:solidFill>
                <a:ea typeface="DengXian" panose="02010600030101010101" charset="-122"/>
                <a:cs typeface="+mn-lt"/>
              </a:rPr>
              <a:t>cung tiền</a:t>
            </a:r>
            <a:r>
              <a:rPr sz="2200">
                <a:ea typeface="DengXian" panose="02010600030101010101" charset="-122"/>
                <a:cs typeface="+mn-lt"/>
              </a:rPr>
              <a:t> và </a:t>
            </a:r>
            <a:r>
              <a:rPr sz="2200">
                <a:solidFill>
                  <a:schemeClr val="accent4">
                    <a:lumMod val="75000"/>
                  </a:schemeClr>
                </a:solidFill>
                <a:ea typeface="DengXian" panose="02010600030101010101" charset="-122"/>
                <a:cs typeface="+mn-lt"/>
              </a:rPr>
              <a:t>hành vi nắm giữ tiền</a:t>
            </a:r>
            <a:r>
              <a:rPr sz="2200">
                <a:ea typeface="DengXian" panose="02010600030101010101" charset="-122"/>
                <a:cs typeface="+mn-lt"/>
              </a:rPr>
              <a:t> của các tác nhân kinh tế. Sự dịch chuyển của đường LM cho thấy tác động của </a:t>
            </a:r>
            <a:r>
              <a:rPr sz="2200">
                <a:solidFill>
                  <a:schemeClr val="accent4">
                    <a:lumMod val="75000"/>
                  </a:schemeClr>
                </a:solidFill>
                <a:ea typeface="DengXian" panose="02010600030101010101" charset="-122"/>
                <a:cs typeface="+mn-lt"/>
              </a:rPr>
              <a:t>chính sách tiền tệ</a:t>
            </a:r>
            <a:r>
              <a:rPr sz="2200">
                <a:ea typeface="DengXian" panose="02010600030101010101" charset="-122"/>
                <a:cs typeface="+mn-lt"/>
              </a:rPr>
              <a:t> đến </a:t>
            </a:r>
            <a:r>
              <a:rPr sz="2200">
                <a:solidFill>
                  <a:schemeClr val="accent4">
                    <a:lumMod val="75000"/>
                  </a:schemeClr>
                </a:solidFill>
                <a:ea typeface="DengXian" panose="02010600030101010101" charset="-122"/>
                <a:cs typeface="+mn-lt"/>
              </a:rPr>
              <a:t>lãi suất</a:t>
            </a:r>
            <a:r>
              <a:rPr sz="2200">
                <a:ea typeface="DengXian" panose="02010600030101010101" charset="-122"/>
                <a:cs typeface="+mn-lt"/>
              </a:rPr>
              <a:t> và </a:t>
            </a:r>
            <a:r>
              <a:rPr sz="2200">
                <a:solidFill>
                  <a:schemeClr val="accent4">
                    <a:lumMod val="75000"/>
                  </a:schemeClr>
                </a:solidFill>
                <a:ea typeface="DengXian" panose="02010600030101010101" charset="-122"/>
                <a:cs typeface="+mn-lt"/>
              </a:rPr>
              <a:t>sản lượng</a:t>
            </a:r>
            <a:r>
              <a:rPr sz="2200">
                <a:ea typeface="DengXian" panose="02010600030101010101" charset="-122"/>
                <a:cs typeface="+mn-lt"/>
              </a:rPr>
              <a:t>.</a:t>
            </a:r>
            <a:endParaRPr sz="2200">
              <a:ea typeface="DengXian" panose="02010600030101010101" charset="-122"/>
              <a:cs typeface="+mn-lt"/>
            </a:endParaRPr>
          </a:p>
        </p:txBody>
      </p:sp>
      <p:sp>
        <p:nvSpPr>
          <p:cNvPr id="7" name="Text Box 6"/>
          <p:cNvSpPr txBox="1"/>
          <p:nvPr/>
        </p:nvSpPr>
        <p:spPr>
          <a:xfrm>
            <a:off x="888365" y="4338320"/>
            <a:ext cx="10778490" cy="768350"/>
          </a:xfrm>
          <a:prstGeom prst="rect">
            <a:avLst/>
          </a:prstGeom>
        </p:spPr>
        <p:txBody>
          <a:bodyPr wrap="square">
            <a:spAutoFit/>
          </a:bodyPr>
          <a:p>
            <a:pPr marL="0" indent="0" algn="just" defTabSz="266700">
              <a:spcBef>
                <a:spcPct val="0"/>
              </a:spcBef>
              <a:spcAft>
                <a:spcPct val="0"/>
              </a:spcAft>
            </a:pPr>
            <a:r>
              <a:rPr sz="2200">
                <a:ea typeface="DengXian" panose="02010600030101010101" charset="-122"/>
                <a:cs typeface="+mn-lt"/>
              </a:rPr>
              <a:t>Khi kết hợp hai đường IS và LM, mô hình cho thấy sản lượng của nền kinh tế không chỉ phụ thuộc vào tổng cầu mà còn bị ràng buộc bởi điều kiện tiền tệ.</a:t>
            </a:r>
            <a:endParaRPr sz="2200">
              <a:ea typeface="DengXian" panose="02010600030101010101" charset="-122"/>
              <a:cs typeface="+mn-lt"/>
            </a:endParaRPr>
          </a:p>
        </p:txBody>
      </p:sp>
      <p:sp>
        <p:nvSpPr>
          <p:cNvPr id="8" name="Text Box 7"/>
          <p:cNvSpPr txBox="1"/>
          <p:nvPr/>
        </p:nvSpPr>
        <p:spPr>
          <a:xfrm>
            <a:off x="795655" y="5505450"/>
            <a:ext cx="10790555" cy="1106805"/>
          </a:xfrm>
          <a:prstGeom prst="rect">
            <a:avLst/>
          </a:prstGeom>
        </p:spPr>
        <p:txBody>
          <a:bodyPr wrap="square">
            <a:spAutoFit/>
          </a:bodyPr>
          <a:p>
            <a:pPr marL="0" indent="0" algn="just" defTabSz="266700">
              <a:spcBef>
                <a:spcPct val="0"/>
              </a:spcBef>
              <a:spcAft>
                <a:spcPct val="0"/>
              </a:spcAft>
            </a:pPr>
            <a:r>
              <a:rPr sz="2200">
                <a:ea typeface="DengXian" panose="02010600030101010101" charset="-122"/>
                <a:cs typeface="+mn-lt"/>
              </a:rPr>
              <a:t>Đây là </a:t>
            </a:r>
            <a:r>
              <a:rPr sz="2200" b="1">
                <a:solidFill>
                  <a:schemeClr val="accent6">
                    <a:lumMod val="75000"/>
                  </a:schemeClr>
                </a:solidFill>
                <a:ea typeface="DengXian" panose="02010600030101010101" charset="-122"/>
                <a:cs typeface="+mn-lt"/>
              </a:rPr>
              <a:t>điểm khác biệt quan trọng</a:t>
            </a:r>
            <a:r>
              <a:rPr sz="2200">
                <a:ea typeface="DengXian" panose="02010600030101010101" charset="-122"/>
                <a:cs typeface="+mn-lt"/>
              </a:rPr>
              <a:t> so với cách tiếp cận Keynes ban đầu, vốn tập trung nhiều hơn vào thị trường hàng hóa. IS–LM vì vậy trở thành </a:t>
            </a:r>
            <a:r>
              <a:rPr sz="2200" b="1">
                <a:solidFill>
                  <a:schemeClr val="bg2">
                    <a:lumMod val="25000"/>
                  </a:schemeClr>
                </a:solidFill>
                <a:ea typeface="DengXian" panose="02010600030101010101" charset="-122"/>
                <a:cs typeface="+mn-lt"/>
              </a:rPr>
              <a:t>cầu nối</a:t>
            </a:r>
            <a:r>
              <a:rPr sz="2200">
                <a:ea typeface="DengXian" panose="02010600030101010101" charset="-122"/>
                <a:cs typeface="+mn-lt"/>
              </a:rPr>
              <a:t> giữa kinh tế học Keynes và kinh tế học cổ điển, đặt nền móng cho kinh tế học vĩ mô tổng hợp (</a:t>
            </a:r>
            <a:r>
              <a:rPr lang="en-US" sz="2200">
                <a:ea typeface="DengXian" panose="02010600030101010101" charset="-122"/>
                <a:cs typeface="+mn-lt"/>
              </a:rPr>
              <a:t>N</a:t>
            </a:r>
            <a:r>
              <a:rPr sz="2200">
                <a:ea typeface="DengXian" panose="02010600030101010101" charset="-122"/>
                <a:cs typeface="+mn-lt"/>
              </a:rPr>
              <a:t>eoclassical synthesis).</a:t>
            </a:r>
            <a:endParaRPr sz="2200">
              <a:ea typeface="DengXian" panose="02010600030101010101" charset="-122"/>
              <a:cs typeface="+mn-lt"/>
            </a:endParaRPr>
          </a:p>
        </p:txBody>
      </p:sp>
      <p:sp>
        <p:nvSpPr>
          <p:cNvPr id="10" name="Rectangles 9"/>
          <p:cNvSpPr/>
          <p:nvPr/>
        </p:nvSpPr>
        <p:spPr>
          <a:xfrm>
            <a:off x="284480" y="1668780"/>
            <a:ext cx="11777345" cy="3568065"/>
          </a:xfrm>
          <a:prstGeom prst="rect">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1" name="Straight Connector 10"/>
          <p:cNvCxnSpPr/>
          <p:nvPr/>
        </p:nvCxnSpPr>
        <p:spPr>
          <a:xfrm flipV="1">
            <a:off x="287655" y="4109085"/>
            <a:ext cx="11774805" cy="11430"/>
          </a:xfrm>
          <a:prstGeom prst="line">
            <a:avLst/>
          </a:prstGeom>
          <a:ln w="19050">
            <a:solidFill>
              <a:srgbClr val="434343"/>
            </a:solidFill>
          </a:ln>
        </p:spPr>
        <p:style>
          <a:lnRef idx="2">
            <a:schemeClr val="accent1"/>
          </a:lnRef>
          <a:fillRef idx="0">
            <a:srgbClr val="FFFFFF"/>
          </a:fillRef>
          <a:effectRef idx="0">
            <a:srgbClr val="FFFFFF"/>
          </a:effectRef>
          <a:fontRef idx="minor">
            <a:schemeClr val="tx1"/>
          </a:fontRef>
        </p:style>
      </p:cxnSp>
      <p:cxnSp>
        <p:nvCxnSpPr>
          <p:cNvPr id="12" name="Straight Connector 11"/>
          <p:cNvCxnSpPr>
            <a:stCxn id="10" idx="0"/>
          </p:cNvCxnSpPr>
          <p:nvPr/>
        </p:nvCxnSpPr>
        <p:spPr>
          <a:xfrm>
            <a:off x="6173470" y="1668780"/>
            <a:ext cx="1270" cy="2429510"/>
          </a:xfrm>
          <a:prstGeom prst="line">
            <a:avLst/>
          </a:prstGeom>
          <a:ln w="19050">
            <a:solidFill>
              <a:srgbClr val="434343"/>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726440" y="56515"/>
            <a:ext cx="10735310" cy="768350"/>
          </a:xfrm>
          <a:prstGeom prst="rect">
            <a:avLst/>
          </a:prstGeom>
          <a:noFill/>
        </p:spPr>
        <p:txBody>
          <a:bodyPr wrap="square" rtlCol="0">
            <a:spAutoFit/>
          </a:bodyPr>
          <a:p>
            <a:pPr algn="ctr"/>
            <a:r>
              <a:rPr lang="en-US" altLang="en-US" sz="4400" b="1"/>
              <a:t> CH</a:t>
            </a:r>
            <a:r>
              <a:rPr lang="en-US" altLang="en-US" sz="4400" b="1"/>
              <a:t>Í</a:t>
            </a:r>
            <a:r>
              <a:rPr lang="en-US" altLang="en-US" sz="4400" b="1"/>
              <a:t>NH S</a:t>
            </a:r>
            <a:r>
              <a:rPr lang="en-US" altLang="en-US" sz="4400" b="1"/>
              <a:t>Á</a:t>
            </a:r>
            <a:r>
              <a:rPr lang="en-US" altLang="en-US" sz="4400" b="1"/>
              <a:t>CH T</a:t>
            </a:r>
            <a:r>
              <a:rPr lang="en-US" altLang="en-US" sz="4400" b="1"/>
              <a:t>À</a:t>
            </a:r>
            <a:r>
              <a:rPr lang="en-US" altLang="en-US" sz="4400" b="1"/>
              <a:t>I KH</a:t>
            </a:r>
            <a:r>
              <a:rPr lang="en-US" altLang="en-US" sz="4400" b="1"/>
              <a:t>Ó</a:t>
            </a:r>
            <a:r>
              <a:rPr lang="en-US" altLang="en-US" sz="4400" b="1"/>
              <a:t>A</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172720" y="1042035"/>
            <a:ext cx="11692890" cy="1445260"/>
          </a:xfrm>
          <a:prstGeom prst="rect">
            <a:avLst/>
          </a:prstGeom>
        </p:spPr>
        <p:txBody>
          <a:bodyPr wrap="square">
            <a:spAutoFit/>
          </a:bodyPr>
          <a:p>
            <a:pPr marL="0" indent="0" algn="just" defTabSz="266700">
              <a:spcBef>
                <a:spcPct val="0"/>
              </a:spcBef>
              <a:spcAft>
                <a:spcPct val="0"/>
              </a:spcAft>
            </a:pPr>
            <a:r>
              <a:rPr sz="2200">
                <a:solidFill>
                  <a:srgbClr val="000000"/>
                </a:solidFill>
                <a:ea typeface="Times New Roman" panose="02020603050405020304"/>
                <a:cs typeface="+mn-lt"/>
              </a:rPr>
              <a:t>Đường IS phản ánh các tác động của chính sách tài khóa thông qua việc thay đổi chi tiêu chính phủ và thuế</a:t>
            </a:r>
            <a:endParaRPr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b="1">
                <a:solidFill>
                  <a:srgbClr val="000000"/>
                </a:solidFill>
                <a:ea typeface="Times New Roman" panose="02020603050405020304"/>
                <a:cs typeface="+mn-lt"/>
              </a:rPr>
              <a:t>Mục tiêu</a:t>
            </a:r>
            <a:r>
              <a:rPr lang="en-US" altLang="en-US" sz="2200">
                <a:solidFill>
                  <a:srgbClr val="000000"/>
                </a:solidFill>
                <a:ea typeface="Times New Roman" panose="02020603050405020304"/>
                <a:cs typeface="+mn-lt"/>
              </a:rPr>
              <a:t>: Chính sách tài khóa thông qua </a:t>
            </a:r>
            <a:r>
              <a:rPr lang="en-US" altLang="en-US" sz="2200">
                <a:solidFill>
                  <a:srgbClr val="000000"/>
                </a:solidFill>
                <a:ea typeface="Times New Roman" panose="02020603050405020304"/>
                <a:cs typeface="+mn-lt"/>
              </a:rPr>
              <a:t>đư</a:t>
            </a:r>
            <a:r>
              <a:rPr lang="en-US" altLang="en-US" sz="2200">
                <a:solidFill>
                  <a:srgbClr val="000000"/>
                </a:solidFill>
                <a:ea typeface="Times New Roman" panose="02020603050405020304"/>
                <a:cs typeface="+mn-lt"/>
              </a:rPr>
              <a:t>ờng IS nhằm tác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ộng trực tiếp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ến tổng sản l</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ợng thực tế và cầu hàng hóa trên thị tr</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ờng</a:t>
            </a:r>
            <a:endParaRPr lang="en-US" altLang="en-US" sz="2200">
              <a:solidFill>
                <a:srgbClr val="000000"/>
              </a:solidFill>
              <a:ea typeface="Times New Roman" panose="02020603050405020304"/>
              <a:cs typeface="+mn-lt"/>
            </a:endParaRPr>
          </a:p>
        </p:txBody>
      </p:sp>
      <p:sp>
        <p:nvSpPr>
          <p:cNvPr id="9" name="Text Box 8"/>
          <p:cNvSpPr txBox="1"/>
          <p:nvPr/>
        </p:nvSpPr>
        <p:spPr>
          <a:xfrm>
            <a:off x="6297930" y="2567940"/>
            <a:ext cx="5567680" cy="1783715"/>
          </a:xfrm>
          <a:prstGeom prst="rect">
            <a:avLst/>
          </a:prstGeom>
        </p:spPr>
        <p:txBody>
          <a:bodyPr wrap="square">
            <a:spAutoFit/>
          </a:bodyPr>
          <a:p>
            <a:pPr marL="0" indent="0" algn="just" defTabSz="266700">
              <a:spcBef>
                <a:spcPct val="0"/>
              </a:spcBef>
              <a:spcAft>
                <a:spcPct val="0"/>
              </a:spcAft>
            </a:pPr>
            <a:r>
              <a:rPr sz="2200" b="1">
                <a:solidFill>
                  <a:schemeClr val="bg2">
                    <a:lumMod val="25000"/>
                  </a:schemeClr>
                </a:solidFill>
                <a:ea typeface="Times New Roman" panose="02020603050405020304"/>
                <a:cs typeface="+mn-lt"/>
              </a:rPr>
              <a:t>Chi tiêu chính phủ (</a:t>
            </a:r>
            <a:r>
              <a:rPr sz="2200" b="1" i="1">
                <a:solidFill>
                  <a:schemeClr val="bg2">
                    <a:lumMod val="25000"/>
                  </a:schemeClr>
                </a:solidFill>
                <a:ea typeface="Times New Roman" panose="02020603050405020304"/>
                <a:cs typeface="+mn-lt"/>
              </a:rPr>
              <a:t>G</a:t>
            </a:r>
            <a:r>
              <a:rPr sz="2200" b="1">
                <a:solidFill>
                  <a:schemeClr val="bg2">
                    <a:lumMod val="25000"/>
                  </a:schemeClr>
                </a:solidFill>
                <a:ea typeface="Times New Roman" panose="02020603050405020304"/>
                <a:cs typeface="+mn-lt"/>
              </a:rPr>
              <a:t>):</a:t>
            </a:r>
            <a:r>
              <a:rPr sz="2200">
                <a:solidFill>
                  <a:srgbClr val="000000"/>
                </a:solidFill>
                <a:ea typeface="Times New Roman" panose="02020603050405020304"/>
                <a:cs typeface="+mn-lt"/>
              </a:rPr>
              <a:t> Khi chính phủ tăng chi tiêu (ví dụ: gói kích thích kinh tế năm 2009 hoặc chi phí quân sự trong Chiến tranh Việt Nam)</a:t>
            </a:r>
            <a:r>
              <a:rPr lang="en-US" sz="2200">
                <a:solidFill>
                  <a:srgbClr val="000000"/>
                </a:solidFill>
                <a:ea typeface="Times New Roman" panose="02020603050405020304"/>
                <a:cs typeface="+mn-lt"/>
              </a:rPr>
              <a:t> </a:t>
            </a:r>
            <a:r>
              <a:rPr sz="2200">
                <a:ea typeface="Times New Roman" panose="02020603050405020304"/>
                <a:cs typeface="+mn-lt"/>
                <a:sym typeface="+mn-ea"/>
              </a:rPr>
              <a:t>→</a:t>
            </a:r>
            <a:r>
              <a:rPr lang="en-US" sz="2200">
                <a:solidFill>
                  <a:srgbClr val="000000"/>
                </a:solidFill>
                <a:ea typeface="Times New Roman" panose="02020603050405020304"/>
                <a:cs typeface="+mn-lt"/>
              </a:rPr>
              <a:t> </a:t>
            </a:r>
            <a:r>
              <a:rPr sz="2200">
                <a:solidFill>
                  <a:srgbClr val="000000"/>
                </a:solidFill>
                <a:ea typeface="Times New Roman" panose="02020603050405020304"/>
                <a:cs typeface="+mn-lt"/>
              </a:rPr>
              <a:t>tổng chi tiêu kế hoạch tăng lên</a:t>
            </a:r>
            <a:r>
              <a:rPr lang="en-US" sz="2200">
                <a:solidFill>
                  <a:srgbClr val="000000"/>
                </a:solidFill>
                <a:ea typeface="Times New Roman" panose="02020603050405020304"/>
                <a:cs typeface="+mn-lt"/>
              </a:rPr>
              <a:t> </a:t>
            </a:r>
            <a:r>
              <a:rPr sz="2200">
                <a:ea typeface="Times New Roman" panose="02020603050405020304"/>
                <a:cs typeface="+mn-lt"/>
                <a:sym typeface="+mn-ea"/>
              </a:rPr>
              <a:t>→</a:t>
            </a:r>
            <a:r>
              <a:rPr lang="en-US" sz="2200">
                <a:ea typeface="Times New Roman" panose="02020603050405020304"/>
                <a:cs typeface="+mn-lt"/>
                <a:sym typeface="+mn-ea"/>
              </a:rPr>
              <a:t> </a:t>
            </a:r>
            <a:r>
              <a:rPr sz="2200">
                <a:solidFill>
                  <a:srgbClr val="000000"/>
                </a:solidFill>
                <a:ea typeface="Times New Roman" panose="02020603050405020304"/>
                <a:cs typeface="+mn-lt"/>
              </a:rPr>
              <a:t>đường IS dịch chuyển sang phải</a:t>
            </a:r>
            <a:endParaRPr sz="2200">
              <a:solidFill>
                <a:srgbClr val="000000"/>
              </a:solidFill>
              <a:ea typeface="Times New Roman" panose="02020603050405020304"/>
              <a:cs typeface="+mn-lt"/>
            </a:endParaRPr>
          </a:p>
        </p:txBody>
      </p:sp>
      <p:sp>
        <p:nvSpPr>
          <p:cNvPr id="13" name="Text Box 12"/>
          <p:cNvSpPr txBox="1"/>
          <p:nvPr/>
        </p:nvSpPr>
        <p:spPr>
          <a:xfrm>
            <a:off x="6297930" y="4467225"/>
            <a:ext cx="5498465" cy="2122805"/>
          </a:xfrm>
          <a:prstGeom prst="rect">
            <a:avLst/>
          </a:prstGeom>
        </p:spPr>
        <p:txBody>
          <a:bodyPr wrap="square">
            <a:spAutoFit/>
          </a:bodyPr>
          <a:p>
            <a:pPr marL="0" indent="0" algn="just" defTabSz="266700">
              <a:spcBef>
                <a:spcPct val="0"/>
              </a:spcBef>
              <a:spcAft>
                <a:spcPct val="0"/>
              </a:spcAft>
            </a:pPr>
            <a:r>
              <a:rPr sz="2200" b="1">
                <a:solidFill>
                  <a:schemeClr val="bg2">
                    <a:lumMod val="25000"/>
                  </a:schemeClr>
                </a:solidFill>
                <a:ea typeface="Times New Roman" panose="02020603050405020304"/>
                <a:cs typeface="+mn-lt"/>
              </a:rPr>
              <a:t>Thuế (</a:t>
            </a:r>
            <a:r>
              <a:rPr sz="2200" b="1" i="1">
                <a:solidFill>
                  <a:schemeClr val="bg2">
                    <a:lumMod val="25000"/>
                  </a:schemeClr>
                </a:solidFill>
                <a:ea typeface="Times New Roman" panose="02020603050405020304"/>
                <a:cs typeface="+mn-lt"/>
              </a:rPr>
              <a:t>T</a:t>
            </a:r>
            <a:r>
              <a:rPr sz="2200" b="1">
                <a:solidFill>
                  <a:schemeClr val="bg2">
                    <a:lumMod val="25000"/>
                  </a:schemeClr>
                </a:solidFill>
                <a:ea typeface="Times New Roman" panose="02020603050405020304"/>
                <a:cs typeface="+mn-lt"/>
              </a:rPr>
              <a:t>):</a:t>
            </a:r>
            <a:r>
              <a:rPr sz="2200">
                <a:solidFill>
                  <a:srgbClr val="000000"/>
                </a:solidFill>
                <a:ea typeface="Times New Roman" panose="02020603050405020304"/>
                <a:cs typeface="+mn-lt"/>
              </a:rPr>
              <a:t> Thay đổi về thuế ảnh hưởng đến thu nhập khả dụng và tiêu dùng. </a:t>
            </a:r>
            <a:endParaRPr sz="2200">
              <a:solidFill>
                <a:srgbClr val="000000"/>
              </a:solidFill>
              <a:ea typeface="Times New Roman" panose="02020603050405020304"/>
              <a:cs typeface="+mn-lt"/>
            </a:endParaRPr>
          </a:p>
          <a:p>
            <a:pPr marL="0" indent="0" algn="just" defTabSz="266700">
              <a:spcBef>
                <a:spcPct val="0"/>
              </a:spcBef>
              <a:spcAft>
                <a:spcPct val="0"/>
              </a:spcAft>
            </a:pPr>
            <a:r>
              <a:rPr sz="2200">
                <a:solidFill>
                  <a:srgbClr val="000000"/>
                </a:solidFill>
                <a:ea typeface="Times New Roman" panose="02020603050405020304"/>
                <a:cs typeface="+mn-lt"/>
              </a:rPr>
              <a:t>Việc giảm thuế </a:t>
            </a:r>
            <a:r>
              <a:rPr sz="2200">
                <a:ea typeface="Times New Roman" panose="02020603050405020304"/>
                <a:cs typeface="+mn-lt"/>
                <a:sym typeface="+mn-ea"/>
              </a:rPr>
              <a:t>→</a:t>
            </a:r>
            <a:r>
              <a:rPr lang="en-US" sz="2200">
                <a:ea typeface="Times New Roman" panose="02020603050405020304"/>
                <a:cs typeface="+mn-lt"/>
                <a:sym typeface="+mn-ea"/>
              </a:rPr>
              <a:t> </a:t>
            </a:r>
            <a:r>
              <a:rPr sz="2200">
                <a:solidFill>
                  <a:srgbClr val="000000"/>
                </a:solidFill>
                <a:ea typeface="Times New Roman" panose="02020603050405020304"/>
                <a:cs typeface="+mn-lt"/>
              </a:rPr>
              <a:t>tăng chi tiêu </a:t>
            </a:r>
            <a:r>
              <a:rPr sz="2200">
                <a:ea typeface="Times New Roman" panose="02020603050405020304"/>
                <a:cs typeface="+mn-lt"/>
                <a:sym typeface="+mn-ea"/>
              </a:rPr>
              <a:t>→</a:t>
            </a:r>
            <a:r>
              <a:rPr lang="en-US" sz="2200">
                <a:ea typeface="Times New Roman" panose="02020603050405020304"/>
                <a:cs typeface="+mn-lt"/>
                <a:sym typeface="+mn-ea"/>
              </a:rPr>
              <a:t> </a:t>
            </a:r>
            <a:r>
              <a:rPr sz="2200">
                <a:solidFill>
                  <a:srgbClr val="000000"/>
                </a:solidFill>
                <a:ea typeface="Times New Roman" panose="02020603050405020304"/>
                <a:cs typeface="+mn-lt"/>
              </a:rPr>
              <a:t>dịch chuyển đường IS sang phải</a:t>
            </a:r>
            <a:endParaRPr sz="2200">
              <a:solidFill>
                <a:srgbClr val="000000"/>
              </a:solidFill>
              <a:ea typeface="Times New Roman" panose="02020603050405020304"/>
              <a:cs typeface="+mn-lt"/>
            </a:endParaRPr>
          </a:p>
          <a:p>
            <a:pPr marL="0" indent="0" algn="just" defTabSz="266700">
              <a:spcBef>
                <a:spcPct val="0"/>
              </a:spcBef>
              <a:spcAft>
                <a:spcPct val="0"/>
              </a:spcAft>
            </a:pPr>
            <a:r>
              <a:rPr lang="en-US" sz="2200">
                <a:solidFill>
                  <a:srgbClr val="000000"/>
                </a:solidFill>
                <a:ea typeface="Times New Roman" panose="02020603050405020304"/>
                <a:cs typeface="+mn-lt"/>
              </a:rPr>
              <a:t>Ng</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ợc lại, </a:t>
            </a:r>
            <a:r>
              <a:rPr sz="2200">
                <a:solidFill>
                  <a:srgbClr val="000000"/>
                </a:solidFill>
                <a:ea typeface="Times New Roman" panose="02020603050405020304"/>
                <a:cs typeface="+mn-lt"/>
              </a:rPr>
              <a:t>tăng thuế </a:t>
            </a:r>
            <a:r>
              <a:rPr sz="2200">
                <a:ea typeface="Times New Roman" panose="02020603050405020304"/>
                <a:cs typeface="+mn-lt"/>
                <a:sym typeface="+mn-ea"/>
              </a:rPr>
              <a:t>→</a:t>
            </a:r>
            <a:r>
              <a:rPr sz="2200">
                <a:solidFill>
                  <a:srgbClr val="000000"/>
                </a:solidFill>
                <a:ea typeface="Times New Roman" panose="02020603050405020304"/>
                <a:cs typeface="+mn-lt"/>
              </a:rPr>
              <a:t> đường này dịch chuyển sang trái</a:t>
            </a:r>
            <a:endParaRPr sz="2200">
              <a:solidFill>
                <a:srgbClr val="000000"/>
              </a:solidFill>
              <a:ea typeface="Times New Roman" panose="02020603050405020304"/>
              <a:cs typeface="+mn-lt"/>
            </a:endParaRPr>
          </a:p>
        </p:txBody>
      </p:sp>
      <p:pic>
        <p:nvPicPr>
          <p:cNvPr id="16" name="Picture 15"/>
          <p:cNvPicPr>
            <a:picLocks noChangeAspect="1"/>
          </p:cNvPicPr>
          <p:nvPr/>
        </p:nvPicPr>
        <p:blipFill>
          <a:blip r:embed="rId1"/>
          <a:stretch>
            <a:fillRect/>
          </a:stretch>
        </p:blipFill>
        <p:spPr>
          <a:xfrm>
            <a:off x="918210" y="2541905"/>
            <a:ext cx="4902200" cy="426148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clrChange>
              <a:clrFrom>
                <a:srgbClr val="F0F0EA">
                  <a:alpha val="100000"/>
                </a:srgbClr>
              </a:clrFrom>
              <a:clrTo>
                <a:srgbClr val="F0F0EA">
                  <a:alpha val="100000"/>
                  <a:alpha val="0"/>
                </a:srgbClr>
              </a:clrTo>
            </a:clrChange>
          </a:blip>
          <a:stretch>
            <a:fillRect/>
          </a:stretch>
        </p:blipFill>
        <p:spPr>
          <a:xfrm>
            <a:off x="6381115" y="1838325"/>
            <a:ext cx="5400675" cy="5019675"/>
          </a:xfrm>
          <a:prstGeom prst="rect">
            <a:avLst/>
          </a:prstGeom>
        </p:spPr>
      </p:pic>
      <p:sp>
        <p:nvSpPr>
          <p:cNvPr id="4" name="Text Box 3"/>
          <p:cNvSpPr txBox="1"/>
          <p:nvPr/>
        </p:nvSpPr>
        <p:spPr>
          <a:xfrm>
            <a:off x="726440" y="56515"/>
            <a:ext cx="10735310" cy="768350"/>
          </a:xfrm>
          <a:prstGeom prst="rect">
            <a:avLst/>
          </a:prstGeom>
          <a:noFill/>
        </p:spPr>
        <p:txBody>
          <a:bodyPr wrap="square" rtlCol="0">
            <a:spAutoFit/>
          </a:bodyPr>
          <a:p>
            <a:pPr algn="ctr"/>
            <a:r>
              <a:rPr lang="en-US" altLang="en-US" sz="4400" b="1"/>
              <a:t> CHÍNH SÁCH TIỀN TỆ</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9525" y="1002030"/>
            <a:ext cx="12132310" cy="1106805"/>
          </a:xfrm>
          <a:prstGeom prst="rect">
            <a:avLst/>
          </a:prstGeom>
        </p:spPr>
        <p:txBody>
          <a:bodyPr wrap="square">
            <a:spAutoFit/>
          </a:bodyPr>
          <a:p>
            <a:pPr marL="0" indent="0" algn="just" defTabSz="266700">
              <a:spcBef>
                <a:spcPct val="0"/>
              </a:spcBef>
              <a:spcAft>
                <a:spcPct val="0"/>
              </a:spcAft>
            </a:pPr>
            <a:r>
              <a:rPr sz="2200" b="1">
                <a:solidFill>
                  <a:srgbClr val="000000"/>
                </a:solidFill>
                <a:ea typeface="Times New Roman" panose="02020603050405020304"/>
                <a:cs typeface="+mn-lt"/>
              </a:rPr>
              <a:t>Kiểm soát cung tiền và lãi suất:</a:t>
            </a:r>
            <a:r>
              <a:rPr sz="2200">
                <a:solidFill>
                  <a:srgbClr val="000000"/>
                </a:solidFill>
                <a:ea typeface="Times New Roman" panose="02020603050405020304"/>
                <a:cs typeface="+mn-lt"/>
              </a:rPr>
              <a:t> Đường LM phản ánh cách ngân hàng trung ương điều tiết cung tiền thực tế để xác định lãi suất cân bằng trên thị trường tiền tệ</a:t>
            </a:r>
            <a:r>
              <a:rPr lang="en-US" sz="2200">
                <a:solidFill>
                  <a:srgbClr val="000000"/>
                </a:solidFill>
                <a:ea typeface="Times New Roman" panose="02020603050405020304"/>
                <a:cs typeface="+mn-lt"/>
              </a:rPr>
              <a:t>.</a:t>
            </a:r>
            <a:r>
              <a:rPr sz="2200">
                <a:solidFill>
                  <a:srgbClr val="000000"/>
                </a:solidFill>
                <a:ea typeface="Times New Roman" panose="02020603050405020304"/>
                <a:cs typeface="+mn-lt"/>
              </a:rPr>
              <a:t> Các nghiệp vụ thị trường mở (mua/bán chứng khoán chính phủ) là công cụ chính để thực hiện chính sách này.</a:t>
            </a:r>
            <a:endParaRPr sz="2200">
              <a:solidFill>
                <a:srgbClr val="000000"/>
              </a:solidFill>
              <a:ea typeface="Times New Roman" panose="02020603050405020304"/>
              <a:cs typeface="+mn-lt"/>
            </a:endParaRPr>
          </a:p>
        </p:txBody>
      </p:sp>
      <p:sp>
        <p:nvSpPr>
          <p:cNvPr id="3" name="Text Box 2"/>
          <p:cNvSpPr txBox="1"/>
          <p:nvPr/>
        </p:nvSpPr>
        <p:spPr>
          <a:xfrm>
            <a:off x="183515" y="2157095"/>
            <a:ext cx="5817870" cy="1783715"/>
          </a:xfrm>
          <a:prstGeom prst="rect">
            <a:avLst/>
          </a:prstGeom>
        </p:spPr>
        <p:txBody>
          <a:bodyPr wrap="square">
            <a:spAutoFit/>
          </a:bodyPr>
          <a:p>
            <a:pPr marL="0" indent="0" algn="just" defTabSz="266700">
              <a:spcBef>
                <a:spcPct val="0"/>
              </a:spcBef>
              <a:spcAft>
                <a:spcPct val="0"/>
              </a:spcAft>
            </a:pPr>
            <a:r>
              <a:rPr sz="2200" b="1">
                <a:solidFill>
                  <a:schemeClr val="bg2">
                    <a:lumMod val="25000"/>
                  </a:schemeClr>
                </a:solidFill>
                <a:ea typeface="Times New Roman" panose="02020603050405020304"/>
                <a:cs typeface="+mn-lt"/>
              </a:rPr>
              <a:t>Thắt chặt (Tightening):</a:t>
            </a:r>
            <a:r>
              <a:rPr sz="2200">
                <a:solidFill>
                  <a:srgbClr val="000000"/>
                </a:solidFill>
                <a:ea typeface="Times New Roman" panose="02020603050405020304"/>
                <a:cs typeface="+mn-lt"/>
              </a:rPr>
              <a:t> Khi ngân hàng trung ương quyết định tăng lãi suất thực tại mọi mức lạm phát, đường chính sách tiền tệ sẽ dịch chuyển lên trên (tương đương với việc giảm cung tiền trong phân tích LM)</a:t>
            </a:r>
            <a:endParaRPr sz="2200">
              <a:solidFill>
                <a:srgbClr val="000000"/>
              </a:solidFill>
              <a:ea typeface="Times New Roman" panose="02020603050405020304"/>
              <a:cs typeface="+mn-lt"/>
            </a:endParaRPr>
          </a:p>
        </p:txBody>
      </p:sp>
      <p:sp>
        <p:nvSpPr>
          <p:cNvPr id="6" name="Text Box 5"/>
          <p:cNvSpPr txBox="1"/>
          <p:nvPr/>
        </p:nvSpPr>
        <p:spPr>
          <a:xfrm>
            <a:off x="209550" y="3914140"/>
            <a:ext cx="5791835" cy="1106805"/>
          </a:xfrm>
          <a:prstGeom prst="rect">
            <a:avLst/>
          </a:prstGeom>
        </p:spPr>
        <p:txBody>
          <a:bodyPr wrap="square">
            <a:spAutoFit/>
          </a:bodyPr>
          <a:p>
            <a:pPr marL="0" indent="0" algn="just" defTabSz="266700">
              <a:spcBef>
                <a:spcPct val="0"/>
              </a:spcBef>
              <a:spcAft>
                <a:spcPct val="0"/>
              </a:spcAft>
            </a:pPr>
            <a:r>
              <a:rPr sz="2200" b="1">
                <a:solidFill>
                  <a:schemeClr val="bg2">
                    <a:lumMod val="25000"/>
                  </a:schemeClr>
                </a:solidFill>
                <a:ea typeface="Times New Roman" panose="02020603050405020304"/>
                <a:cs typeface="+mn-lt"/>
              </a:rPr>
              <a:t>Nới lỏng (Easing):</a:t>
            </a:r>
            <a:r>
              <a:rPr sz="2200">
                <a:solidFill>
                  <a:srgbClr val="000000"/>
                </a:solidFill>
                <a:ea typeface="Times New Roman" panose="02020603050405020304"/>
                <a:cs typeface="+mn-lt"/>
              </a:rPr>
              <a:t> Việc giảm lãi suất thực để kích thích kinh tế sẽ dịch chuyển đường chính sách xuống dưới</a:t>
            </a:r>
            <a:endParaRPr sz="2200">
              <a:solidFill>
                <a:srgbClr val="000000"/>
              </a:solidFill>
              <a:ea typeface="Times New Roman" panose="02020603050405020304"/>
              <a:cs typeface="+mn-lt"/>
            </a:endParaRPr>
          </a:p>
        </p:txBody>
      </p:sp>
      <p:sp>
        <p:nvSpPr>
          <p:cNvPr id="7" name="Text Box 6"/>
          <p:cNvSpPr txBox="1"/>
          <p:nvPr/>
        </p:nvSpPr>
        <p:spPr>
          <a:xfrm>
            <a:off x="220345" y="5017770"/>
            <a:ext cx="5781675" cy="1445260"/>
          </a:xfrm>
          <a:prstGeom prst="rect">
            <a:avLst/>
          </a:prstGeom>
        </p:spPr>
        <p:txBody>
          <a:bodyPr wrap="square">
            <a:spAutoFit/>
          </a:bodyPr>
          <a:p>
            <a:pPr marL="0" indent="0" algn="just" defTabSz="266700">
              <a:spcBef>
                <a:spcPct val="0"/>
              </a:spcBef>
              <a:spcAft>
                <a:spcPct val="0"/>
              </a:spcAft>
            </a:pPr>
            <a:r>
              <a:rPr sz="2200" b="1">
                <a:solidFill>
                  <a:schemeClr val="bg2">
                    <a:lumMod val="25000"/>
                  </a:schemeClr>
                </a:solidFill>
                <a:ea typeface="Times New Roman" panose="02020603050405020304"/>
                <a:cs typeface="+mn-lt"/>
              </a:rPr>
              <a:t>Nguyên lý Taylor:</a:t>
            </a:r>
            <a:r>
              <a:rPr sz="2200">
                <a:solidFill>
                  <a:srgbClr val="000000"/>
                </a:solidFill>
                <a:ea typeface="Times New Roman" panose="02020603050405020304"/>
                <a:cs typeface="+mn-lt"/>
              </a:rPr>
              <a:t> Các nhà hoạch định chính sách thường phản ứng với lạm phát tăng bằng cách tăng lãi suất để ổn định nền kinh tế, tạo nên độ dốc lên của đường chính sách tiền tệ</a:t>
            </a:r>
            <a:endParaRPr sz="2200">
              <a:solidFill>
                <a:srgbClr val="000000"/>
              </a:solidFill>
              <a:ea typeface="Times New Roman" panose="02020603050405020304"/>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68630" y="56515"/>
            <a:ext cx="11155045" cy="768350"/>
          </a:xfrm>
          <a:prstGeom prst="rect">
            <a:avLst/>
          </a:prstGeom>
          <a:noFill/>
        </p:spPr>
        <p:txBody>
          <a:bodyPr wrap="square" rtlCol="0">
            <a:spAutoFit/>
          </a:bodyPr>
          <a:p>
            <a:pPr algn="ctr"/>
            <a:r>
              <a:rPr lang="en-US" altLang="en-US" sz="4400" b="1"/>
              <a:t>SỰ KẾT HỢP CH</a:t>
            </a:r>
            <a:r>
              <a:rPr lang="en-US" altLang="en-US" sz="4400" b="1"/>
              <a:t>Í</a:t>
            </a:r>
            <a:r>
              <a:rPr lang="en-US" altLang="en-US" sz="4400" b="1"/>
              <a:t>NH S</a:t>
            </a:r>
            <a:r>
              <a:rPr lang="en-US" altLang="en-US" sz="4400" b="1"/>
              <a:t>Á</a:t>
            </a:r>
            <a:r>
              <a:rPr lang="en-US" altLang="en-US" sz="4400" b="1"/>
              <a:t>CH T</a:t>
            </a:r>
            <a:r>
              <a:rPr lang="en-US" altLang="en-US" sz="4400" b="1"/>
              <a:t>À</a:t>
            </a:r>
            <a:r>
              <a:rPr lang="en-US" altLang="en-US" sz="4400" b="1"/>
              <a:t>I KH</a:t>
            </a:r>
            <a:r>
              <a:rPr lang="en-US" altLang="en-US" sz="4400" b="1"/>
              <a:t>Ó</a:t>
            </a:r>
            <a:r>
              <a:rPr lang="en-US" altLang="en-US" sz="4400" b="1"/>
              <a:t>A V</a:t>
            </a:r>
            <a:r>
              <a:rPr lang="en-US" altLang="en-US" sz="4400" b="1"/>
              <a:t>À</a:t>
            </a:r>
            <a:r>
              <a:rPr lang="en-US" sz="4400" b="1"/>
              <a:t> TI</a:t>
            </a:r>
            <a:r>
              <a:rPr lang="en-US" altLang="en-US" sz="4400" b="1"/>
              <a:t>ỀN TỆ</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202565" y="953135"/>
            <a:ext cx="6793865" cy="429895"/>
          </a:xfrm>
          <a:prstGeom prst="rect">
            <a:avLst/>
          </a:prstGeom>
        </p:spPr>
        <p:txBody>
          <a:bodyPr wrap="square">
            <a:spAutoFit/>
          </a:bodyPr>
          <a:p>
            <a:pPr marL="0" indent="0" algn="just" defTabSz="266700">
              <a:spcBef>
                <a:spcPct val="0"/>
              </a:spcBef>
              <a:spcAft>
                <a:spcPct val="0"/>
              </a:spcAft>
            </a:pPr>
            <a:r>
              <a:rPr lang="en-US" sz="2200">
                <a:solidFill>
                  <a:srgbClr val="000000"/>
                </a:solidFill>
                <a:ea typeface="Times New Roman" panose="02020603050405020304"/>
                <a:cs typeface="+mn-lt"/>
              </a:rPr>
              <a:t>S</a:t>
            </a:r>
            <a:r>
              <a:rPr sz="2200">
                <a:solidFill>
                  <a:srgbClr val="000000"/>
                </a:solidFill>
                <a:ea typeface="Times New Roman" panose="02020603050405020304"/>
                <a:cs typeface="+mn-lt"/>
              </a:rPr>
              <a:t>ự phối hợp giữa hai chính sách để điều tiết tổng cầu (AD)</a:t>
            </a:r>
            <a:endParaRPr sz="2200">
              <a:solidFill>
                <a:srgbClr val="000000"/>
              </a:solidFill>
              <a:ea typeface="Times New Roman" panose="02020603050405020304"/>
              <a:cs typeface="+mn-lt"/>
            </a:endParaRPr>
          </a:p>
        </p:txBody>
      </p:sp>
      <p:sp>
        <p:nvSpPr>
          <p:cNvPr id="9" name="Text Box 8"/>
          <p:cNvSpPr txBox="1"/>
          <p:nvPr/>
        </p:nvSpPr>
        <p:spPr>
          <a:xfrm>
            <a:off x="288925" y="1410335"/>
            <a:ext cx="3467100" cy="460375"/>
          </a:xfrm>
          <a:prstGeom prst="rect">
            <a:avLst/>
          </a:prstGeom>
        </p:spPr>
        <p:txBody>
          <a:bodyPr wrap="square">
            <a:spAutoFit/>
          </a:bodyPr>
          <a:p>
            <a:pPr marL="0" indent="0" defTabSz="266700">
              <a:spcBef>
                <a:spcPts val="1200"/>
              </a:spcBef>
              <a:spcAft>
                <a:spcPts val="1200"/>
              </a:spcAft>
            </a:pPr>
            <a:r>
              <a:rPr sz="2400" b="1">
                <a:solidFill>
                  <a:schemeClr val="bg2">
                    <a:lumMod val="25000"/>
                  </a:schemeClr>
                </a:solidFill>
                <a:latin typeface="Times New Roman" panose="02020603050405020304"/>
                <a:ea typeface="Times New Roman" panose="02020603050405020304"/>
              </a:rPr>
              <a:t>Trong bẫy thanh khoản:</a:t>
            </a:r>
            <a:endParaRPr sz="2400" b="1">
              <a:solidFill>
                <a:schemeClr val="bg2">
                  <a:lumMod val="25000"/>
                </a:schemeClr>
              </a:solidFill>
              <a:latin typeface="Times New Roman" panose="02020603050405020304"/>
              <a:ea typeface="Times New Roman" panose="02020603050405020304"/>
            </a:endParaRPr>
          </a:p>
        </p:txBody>
      </p:sp>
      <p:pic>
        <p:nvPicPr>
          <p:cNvPr id="10" name="Picture 9"/>
          <p:cNvPicPr>
            <a:picLocks noChangeAspect="1"/>
          </p:cNvPicPr>
          <p:nvPr/>
        </p:nvPicPr>
        <p:blipFill>
          <a:blip r:embed="rId1"/>
          <a:stretch>
            <a:fillRect/>
          </a:stretch>
        </p:blipFill>
        <p:spPr>
          <a:xfrm>
            <a:off x="187960" y="1984375"/>
            <a:ext cx="5012055" cy="4550410"/>
          </a:xfrm>
          <a:prstGeom prst="rect">
            <a:avLst/>
          </a:prstGeom>
        </p:spPr>
      </p:pic>
      <p:sp>
        <p:nvSpPr>
          <p:cNvPr id="11" name="Text Box 10"/>
          <p:cNvSpPr txBox="1"/>
          <p:nvPr/>
        </p:nvSpPr>
        <p:spPr>
          <a:xfrm>
            <a:off x="5303520" y="1511935"/>
            <a:ext cx="6668770" cy="4831080"/>
          </a:xfrm>
          <a:prstGeom prst="rect">
            <a:avLst/>
          </a:prstGeom>
        </p:spPr>
        <p:txBody>
          <a:bodyPr wrap="square">
            <a:spAutoFit/>
          </a:bodyPr>
          <a:p>
            <a:pPr marL="0" indent="0" algn="just" defTabSz="266700">
              <a:spcBef>
                <a:spcPct val="0"/>
              </a:spcBef>
              <a:spcAft>
                <a:spcPct val="0"/>
              </a:spcAft>
            </a:pPr>
            <a:r>
              <a:rPr sz="2200" b="1">
                <a:solidFill>
                  <a:srgbClr val="000000"/>
                </a:solidFill>
                <a:ea typeface="Times New Roman" panose="02020603050405020304"/>
                <a:cs typeface="+mn-lt"/>
              </a:rPr>
              <a:t>Chính sách tiền tệ kém hiệu quả</a:t>
            </a:r>
            <a:r>
              <a:rPr lang="en-US" sz="2200" b="1">
                <a:solidFill>
                  <a:srgbClr val="000000"/>
                </a:solidFill>
                <a:ea typeface="Times New Roman" panose="02020603050405020304"/>
                <a:cs typeface="+mn-lt"/>
              </a:rPr>
              <a:t>:</a:t>
            </a:r>
            <a:endParaRPr lang="en-US" sz="2200" b="1">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Ngân hàng Trung </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ơng bơm tiền → cung tiền t</a:t>
            </a:r>
            <a:r>
              <a:rPr lang="en-US" altLang="en-US" sz="2200">
                <a:solidFill>
                  <a:srgbClr val="000000"/>
                </a:solidFill>
                <a:ea typeface="Times New Roman" panose="02020603050405020304"/>
                <a:cs typeface="+mn-lt"/>
              </a:rPr>
              <a:t>ă</a:t>
            </a:r>
            <a:r>
              <a:rPr lang="en-US" altLang="en-US" sz="2200">
                <a:solidFill>
                  <a:srgbClr val="000000"/>
                </a:solidFill>
                <a:ea typeface="Times New Roman" panose="02020603050405020304"/>
                <a:cs typeface="+mn-lt"/>
              </a:rPr>
              <a:t>ng</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 Ng</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ời dân và doanh nghiệp giữ tiền, không chi tiêu, không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ầu t</a:t>
            </a:r>
            <a:r>
              <a:rPr lang="en-US" altLang="en-US" sz="2200">
                <a:solidFill>
                  <a:srgbClr val="000000"/>
                </a:solidFill>
                <a:ea typeface="Times New Roman" panose="02020603050405020304"/>
                <a:cs typeface="+mn-lt"/>
              </a:rPr>
              <a:t>ư</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 LM không dịch xuống nh</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 mong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ợi</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sz="2200">
                <a:latin typeface="Times New Roman" panose="02020603050405020304"/>
                <a:ea typeface="Times New Roman" panose="02020603050405020304"/>
                <a:sym typeface="+mn-ea"/>
              </a:rPr>
              <a:t>→</a:t>
            </a:r>
            <a:r>
              <a:rPr lang="en-US" sz="2200">
                <a:latin typeface="Times New Roman" panose="02020603050405020304"/>
                <a:ea typeface="Times New Roman" panose="02020603050405020304"/>
                <a:sym typeface="+mn-ea"/>
              </a:rPr>
              <a:t> </a:t>
            </a:r>
            <a:r>
              <a:rPr lang="en-US" altLang="en-US" sz="2200">
                <a:solidFill>
                  <a:srgbClr val="000000"/>
                </a:solidFill>
                <a:ea typeface="Times New Roman" panose="02020603050405020304"/>
                <a:cs typeface="+mn-lt"/>
              </a:rPr>
              <a:t>Tiền bị “kẹt” trong hệ thống tài chính, không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i vào nền kinh tế thực.</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b="1">
                <a:solidFill>
                  <a:srgbClr val="000000"/>
                </a:solidFill>
                <a:ea typeface="Times New Roman" panose="02020603050405020304"/>
                <a:cs typeface="+mn-lt"/>
              </a:rPr>
              <a:t>Chính sách tài khóa hiệu quả hơn:</a:t>
            </a:r>
            <a:endParaRPr lang="en-US" altLang="en-US" sz="2200" b="1">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 Chi tiêu chính phủ không phụ thuộc vào lãi suất hay kỳ vọng t</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 nhân.</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 Khi Nhà n</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ớc: T</a:t>
            </a:r>
            <a:r>
              <a:rPr lang="en-US" altLang="en-US" sz="2200">
                <a:solidFill>
                  <a:srgbClr val="000000"/>
                </a:solidFill>
                <a:ea typeface="Times New Roman" panose="02020603050405020304"/>
                <a:cs typeface="+mn-lt"/>
              </a:rPr>
              <a:t>ă</a:t>
            </a:r>
            <a:r>
              <a:rPr lang="en-US" altLang="en-US" sz="2200">
                <a:solidFill>
                  <a:srgbClr val="000000"/>
                </a:solidFill>
                <a:ea typeface="Times New Roman" panose="02020603050405020304"/>
                <a:cs typeface="+mn-lt"/>
              </a:rPr>
              <a:t>ng chi tiêu công, giảm thuế  → Tổng cầu t</a:t>
            </a:r>
            <a:r>
              <a:rPr lang="en-US" altLang="en-US" sz="2200">
                <a:solidFill>
                  <a:srgbClr val="000000"/>
                </a:solidFill>
                <a:ea typeface="Times New Roman" panose="02020603050405020304"/>
                <a:cs typeface="+mn-lt"/>
              </a:rPr>
              <a:t>ă</a:t>
            </a:r>
            <a:r>
              <a:rPr lang="en-US" altLang="en-US" sz="2200">
                <a:solidFill>
                  <a:srgbClr val="000000"/>
                </a:solidFill>
                <a:ea typeface="Times New Roman" panose="02020603050405020304"/>
                <a:cs typeface="+mn-lt"/>
              </a:rPr>
              <a:t>ng trực tiếp → IS dịch phải.</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 Tạo việc làm, cải thiện kỳ vọng lợi nhuận, kéo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ầu t</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 t</a:t>
            </a:r>
            <a:r>
              <a:rPr lang="en-US" altLang="en-US" sz="2200">
                <a:solidFill>
                  <a:srgbClr val="000000"/>
                </a:solidFill>
                <a:ea typeface="Times New Roman" panose="02020603050405020304"/>
                <a:cs typeface="+mn-lt"/>
              </a:rPr>
              <a:t>ư</a:t>
            </a:r>
            <a:r>
              <a:rPr lang="en-US" altLang="en-US" sz="2200">
                <a:solidFill>
                  <a:srgbClr val="000000"/>
                </a:solidFill>
                <a:ea typeface="Times New Roman" panose="02020603050405020304"/>
                <a:cs typeface="+mn-lt"/>
              </a:rPr>
              <a:t> nhân phục hồi theo </a:t>
            </a:r>
            <a:r>
              <a:rPr lang="en-US" altLang="en-US" sz="2200">
                <a:solidFill>
                  <a:srgbClr val="000000"/>
                </a:solidFill>
                <a:ea typeface="Times New Roman" panose="02020603050405020304"/>
                <a:cs typeface="+mn-lt"/>
                <a:sym typeface="+mn-ea"/>
              </a:rPr>
              <a:t>→ </a:t>
            </a:r>
            <a:r>
              <a:rPr lang="en-US" altLang="en-US" sz="2200">
                <a:solidFill>
                  <a:srgbClr val="000000"/>
                </a:solidFill>
                <a:ea typeface="Times New Roman" panose="02020603050405020304"/>
                <a:cs typeface="+mn-lt"/>
              </a:rPr>
              <a:t>Thoát khỏi bẫy thanh khoản</a:t>
            </a:r>
            <a:endParaRPr lang="en-US" altLang="en-US" sz="2200">
              <a:solidFill>
                <a:srgbClr val="000000"/>
              </a:solidFill>
              <a:ea typeface="Times New Roman" panose="02020603050405020304"/>
              <a:cs typeface="+mn-lt"/>
            </a:endParaRPr>
          </a:p>
        </p:txBody>
      </p:sp>
      <p:sp>
        <p:nvSpPr>
          <p:cNvPr id="12" name="Text Box 11"/>
          <p:cNvSpPr txBox="1"/>
          <p:nvPr/>
        </p:nvSpPr>
        <p:spPr>
          <a:xfrm>
            <a:off x="102235" y="6360795"/>
            <a:ext cx="11908790" cy="429895"/>
          </a:xfrm>
          <a:prstGeom prst="rect">
            <a:avLst/>
          </a:prstGeom>
        </p:spPr>
        <p:txBody>
          <a:bodyPr wrap="square">
            <a:spAutoFit/>
          </a:bodyPr>
          <a:p>
            <a:pPr marL="0" indent="0" algn="just" defTabSz="266700">
              <a:spcBef>
                <a:spcPct val="0"/>
              </a:spcBef>
              <a:spcAft>
                <a:spcPct val="0"/>
              </a:spcAft>
            </a:pPr>
            <a:r>
              <a:rPr sz="2200" b="1">
                <a:ea typeface="Cardo"/>
                <a:cs typeface="+mn-lt"/>
              </a:rPr>
              <a:t> Tiền trở thành </a:t>
            </a:r>
            <a:r>
              <a:rPr sz="2200" b="1">
                <a:ea typeface="Times New Roman" panose="02020603050405020304"/>
                <a:cs typeface="+mn-lt"/>
              </a:rPr>
              <a:t>nơi </a:t>
            </a:r>
            <a:r>
              <a:rPr sz="2200" b="1">
                <a:solidFill>
                  <a:schemeClr val="bg2">
                    <a:lumMod val="25000"/>
                  </a:schemeClr>
                </a:solidFill>
                <a:ea typeface="Times New Roman" panose="02020603050405020304"/>
                <a:cs typeface="+mn-lt"/>
              </a:rPr>
              <a:t>trú ẩn tâm lý</a:t>
            </a:r>
            <a:r>
              <a:rPr sz="2200" b="1">
                <a:ea typeface="Times New Roman" panose="02020603050405020304"/>
                <a:cs typeface="+mn-lt"/>
              </a:rPr>
              <a:t>, khiến cơ chế thị trường mất khả năng tự điều chỉnh trong suy thoái.</a:t>
            </a:r>
            <a:endParaRPr sz="2200" b="1">
              <a:ea typeface="Times New Roman" panose="02020603050405020304"/>
              <a:cs typeface="+mn-lt"/>
            </a:endParaRPr>
          </a:p>
        </p:txBody>
      </p:sp>
      <p:pic>
        <p:nvPicPr>
          <p:cNvPr id="2" name="Cách_thoát_khỏi_bẫy_thanh_khoản">
            <a:hlinkClick r:id="" action="ppaction://media"/>
          </p:cNvPr>
          <p:cNvPicPr/>
          <p:nvPr>
            <a:audioFile r:link="rId2"/>
            <p:extLst>
              <p:ext uri="{DAA4B4D4-6D71-4841-9C94-3DE7FCFB9230}">
                <p14:media xmlns:p14="http://schemas.microsoft.com/office/powerpoint/2010/main" r:embed="rId3"/>
              </p:ext>
            </p:extLst>
          </p:nvPr>
        </p:nvPicPr>
        <p:blipFill>
          <a:blip r:embed="rId4"/>
          <a:stretch>
            <a:fillRect/>
          </a:stretch>
        </p:blipFill>
        <p:spPr>
          <a:xfrm>
            <a:off x="11047095" y="1155700"/>
            <a:ext cx="495300" cy="4953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audio>
              <p:cMediaNode numSld="1" showWhenStopped="1">
                <p:cTn id="2" fill="hold" display="1">
                  <p:stCondLst>
                    <p:cond delay="indefinite"/>
                  </p:stCondLst>
                  <p:endCondLst>
                    <p:cond evt="onStopAudio">
                      <p:tgtEl>
                        <p:sldTgt/>
                      </p:tgtEl>
                    </p:cond>
                  </p:endCondLst>
                </p:cTn>
                <p:tgtEl>
                  <p:spTgt spid="2"/>
                </p:tgtEl>
              </p:cMediaNode>
            </p:audi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68630" y="56515"/>
            <a:ext cx="11155045" cy="768350"/>
          </a:xfrm>
          <a:prstGeom prst="rect">
            <a:avLst/>
          </a:prstGeom>
          <a:noFill/>
        </p:spPr>
        <p:txBody>
          <a:bodyPr wrap="square" rtlCol="0">
            <a:spAutoFit/>
          </a:bodyPr>
          <a:p>
            <a:pPr algn="ctr"/>
            <a:r>
              <a:rPr lang="en-US" altLang="en-US" sz="4400" b="1"/>
              <a:t>L</a:t>
            </a:r>
            <a:r>
              <a:rPr lang="en-US" altLang="en-US" sz="4400" b="1"/>
              <a:t>Í</a:t>
            </a:r>
            <a:r>
              <a:rPr lang="en-US" sz="4400" b="1"/>
              <a:t> THUY</a:t>
            </a:r>
            <a:r>
              <a:rPr lang="en-US" altLang="en-US" sz="4400" b="1"/>
              <a:t>ẾT </a:t>
            </a:r>
            <a:r>
              <a:rPr lang="en-US" altLang="en-US" sz="4400" b="1"/>
              <a:t>Ư</a:t>
            </a:r>
            <a:r>
              <a:rPr lang="en-US" sz="4400" b="1"/>
              <a:t>A TH</a:t>
            </a:r>
            <a:r>
              <a:rPr lang="en-US" altLang="en-US" sz="4400" b="1"/>
              <a:t>Í</a:t>
            </a:r>
            <a:r>
              <a:rPr lang="en-US" altLang="en-US" sz="4400" b="1"/>
              <a:t>CH THANH KHOẢN</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3" name="Text Box 2"/>
          <p:cNvSpPr txBox="1"/>
          <p:nvPr/>
        </p:nvSpPr>
        <p:spPr>
          <a:xfrm>
            <a:off x="259080" y="1129030"/>
            <a:ext cx="11553825" cy="429895"/>
          </a:xfrm>
          <a:prstGeom prst="rect">
            <a:avLst/>
          </a:prstGeom>
        </p:spPr>
        <p:txBody>
          <a:bodyPr wrap="square">
            <a:spAutoFit/>
          </a:bodyPr>
          <a:p>
            <a:pPr marL="0" indent="0" algn="just" defTabSz="266700">
              <a:spcBef>
                <a:spcPct val="0"/>
              </a:spcBef>
              <a:spcAft>
                <a:spcPct val="0"/>
              </a:spcAft>
            </a:pPr>
            <a:r>
              <a:rPr lang="en-US" sz="2200" b="1">
                <a:solidFill>
                  <a:srgbClr val="000000"/>
                </a:solidFill>
                <a:ea typeface="Times New Roman" panose="02020603050405020304"/>
                <a:cs typeface="+mn-lt"/>
              </a:rPr>
              <a:t>C</a:t>
            </a:r>
            <a:r>
              <a:rPr sz="2200" b="1">
                <a:solidFill>
                  <a:srgbClr val="000000"/>
                </a:solidFill>
                <a:ea typeface="Times New Roman" panose="02020603050405020304"/>
                <a:cs typeface="+mn-lt"/>
              </a:rPr>
              <a:t>ơ sở</a:t>
            </a:r>
            <a:r>
              <a:rPr lang="en-US" sz="2200" b="1">
                <a:solidFill>
                  <a:srgbClr val="000000"/>
                </a:solidFill>
                <a:ea typeface="Times New Roman" panose="02020603050405020304"/>
                <a:cs typeface="+mn-lt"/>
              </a:rPr>
              <a:t> l</a:t>
            </a:r>
            <a:r>
              <a:rPr lang="en-US" altLang="en-US" sz="2200" b="1">
                <a:solidFill>
                  <a:srgbClr val="000000"/>
                </a:solidFill>
                <a:ea typeface="Times New Roman" panose="02020603050405020304"/>
                <a:cs typeface="+mn-lt"/>
              </a:rPr>
              <a:t>í thuyết</a:t>
            </a:r>
            <a:r>
              <a:rPr sz="2200" b="1">
                <a:solidFill>
                  <a:srgbClr val="000000"/>
                </a:solidFill>
                <a:ea typeface="Times New Roman" panose="02020603050405020304"/>
                <a:cs typeface="+mn-lt"/>
              </a:rPr>
              <a:t>:</a:t>
            </a:r>
            <a:r>
              <a:rPr sz="2200">
                <a:solidFill>
                  <a:srgbClr val="000000"/>
                </a:solidFill>
                <a:ea typeface="Times New Roman" panose="02020603050405020304"/>
                <a:cs typeface="+mn-lt"/>
              </a:rPr>
              <a:t> cầu đối với số dư tiền thực tế phụ thuộc vào lãi suất danh nghĩa và thu nhập thực tế.</a:t>
            </a:r>
            <a:endParaRPr sz="2200">
              <a:solidFill>
                <a:srgbClr val="000000"/>
              </a:solidFill>
              <a:ea typeface="Times New Roman" panose="02020603050405020304"/>
              <a:cs typeface="+mn-lt"/>
            </a:endParaRPr>
          </a:p>
        </p:txBody>
      </p:sp>
      <p:sp>
        <p:nvSpPr>
          <p:cNvPr id="6" name="Text Box 5"/>
          <p:cNvSpPr txBox="1"/>
          <p:nvPr/>
        </p:nvSpPr>
        <p:spPr>
          <a:xfrm>
            <a:off x="259715" y="1651000"/>
            <a:ext cx="4131945" cy="429895"/>
          </a:xfrm>
          <a:prstGeom prst="rect">
            <a:avLst/>
          </a:prstGeom>
          <a:noFill/>
        </p:spPr>
        <p:txBody>
          <a:bodyPr wrap="square" rtlCol="0">
            <a:spAutoFit/>
          </a:bodyPr>
          <a:p>
            <a:pPr algn="just"/>
            <a:r>
              <a:rPr lang="en-US" altLang="en-US" sz="2200"/>
              <a:t>Ba </a:t>
            </a:r>
            <a:r>
              <a:rPr lang="en-US" altLang="en-US" sz="2200"/>
              <a:t>đ</a:t>
            </a:r>
            <a:r>
              <a:rPr lang="en-US" altLang="en-US" sz="2200"/>
              <a:t>ộng cơ giữ tiền của Keynes:</a:t>
            </a:r>
            <a:endParaRPr lang="en-US" altLang="en-US" sz="2200"/>
          </a:p>
        </p:txBody>
      </p:sp>
      <p:sp>
        <p:nvSpPr>
          <p:cNvPr id="8" name="Text Box 7"/>
          <p:cNvSpPr txBox="1"/>
          <p:nvPr/>
        </p:nvSpPr>
        <p:spPr>
          <a:xfrm>
            <a:off x="101600" y="3767455"/>
            <a:ext cx="3745230" cy="796925"/>
          </a:xfrm>
          <a:prstGeom prst="rect">
            <a:avLst/>
          </a:prstGeom>
          <a:noFill/>
        </p:spPr>
        <p:txBody>
          <a:bodyPr wrap="square" rtlCol="0" anchor="t">
            <a:noAutofit/>
          </a:bodyPr>
          <a:p>
            <a:pPr algn="ctr"/>
            <a:r>
              <a:rPr lang="en-US" altLang="en-US" sz="2200">
                <a:sym typeface="+mn-ea"/>
              </a:rPr>
              <a:t> </a:t>
            </a:r>
            <a:r>
              <a:rPr lang="en-US" altLang="en-US" sz="2200" b="1">
                <a:solidFill>
                  <a:schemeClr val="accent4">
                    <a:lumMod val="75000"/>
                  </a:schemeClr>
                </a:solidFill>
                <a:sym typeface="+mn-ea"/>
              </a:rPr>
              <a:t>giao dịch </a:t>
            </a:r>
            <a:endParaRPr lang="en-US" altLang="en-US" sz="2200" b="1">
              <a:solidFill>
                <a:schemeClr val="accent4">
                  <a:lumMod val="75000"/>
                </a:schemeClr>
              </a:solidFill>
              <a:sym typeface="+mn-ea"/>
            </a:endParaRPr>
          </a:p>
          <a:p>
            <a:pPr algn="ctr"/>
            <a:r>
              <a:rPr lang="en-US" altLang="en-US" sz="2200" b="1">
                <a:solidFill>
                  <a:schemeClr val="accent4">
                    <a:lumMod val="75000"/>
                  </a:schemeClr>
                </a:solidFill>
                <a:sym typeface="+mn-ea"/>
              </a:rPr>
              <a:t>(transactions motive)</a:t>
            </a:r>
            <a:endParaRPr lang="en-US" altLang="en-US" sz="2200" b="1">
              <a:solidFill>
                <a:schemeClr val="accent4">
                  <a:lumMod val="75000"/>
                </a:schemeClr>
              </a:solidFill>
              <a:sym typeface="+mn-ea"/>
            </a:endParaRPr>
          </a:p>
        </p:txBody>
      </p:sp>
      <p:sp>
        <p:nvSpPr>
          <p:cNvPr id="12" name="Text Box 11"/>
          <p:cNvSpPr txBox="1"/>
          <p:nvPr/>
        </p:nvSpPr>
        <p:spPr>
          <a:xfrm>
            <a:off x="4648835" y="3744595"/>
            <a:ext cx="2894330" cy="808990"/>
          </a:xfrm>
          <a:prstGeom prst="rect">
            <a:avLst/>
          </a:prstGeom>
          <a:noFill/>
        </p:spPr>
        <p:txBody>
          <a:bodyPr wrap="square" rtlCol="0" anchor="t">
            <a:noAutofit/>
          </a:bodyPr>
          <a:p>
            <a:pPr algn="ctr"/>
            <a:r>
              <a:rPr lang="en-US" altLang="en-US" sz="2200" b="1">
                <a:solidFill>
                  <a:schemeClr val="accent4">
                    <a:lumMod val="75000"/>
                  </a:schemeClr>
                </a:solidFill>
                <a:sym typeface="+mn-ea"/>
              </a:rPr>
              <a:t>dự phòng </a:t>
            </a:r>
            <a:endParaRPr lang="en-US" altLang="en-US" sz="2200" b="1">
              <a:solidFill>
                <a:schemeClr val="accent4">
                  <a:lumMod val="75000"/>
                </a:schemeClr>
              </a:solidFill>
              <a:sym typeface="+mn-ea"/>
            </a:endParaRPr>
          </a:p>
          <a:p>
            <a:pPr algn="ctr"/>
            <a:r>
              <a:rPr lang="en-US" altLang="en-US" sz="2200" b="1">
                <a:solidFill>
                  <a:schemeClr val="accent4">
                    <a:lumMod val="75000"/>
                  </a:schemeClr>
                </a:solidFill>
                <a:sym typeface="+mn-ea"/>
              </a:rPr>
              <a:t>(precautionary motive)</a:t>
            </a:r>
            <a:endParaRPr lang="en-US" altLang="en-US" sz="2200" b="1">
              <a:solidFill>
                <a:schemeClr val="accent4">
                  <a:lumMod val="75000"/>
                </a:schemeClr>
              </a:solidFill>
              <a:sym typeface="+mn-ea"/>
            </a:endParaRPr>
          </a:p>
        </p:txBody>
      </p:sp>
      <p:sp>
        <p:nvSpPr>
          <p:cNvPr id="13" name="Text Box 12"/>
          <p:cNvSpPr txBox="1"/>
          <p:nvPr/>
        </p:nvSpPr>
        <p:spPr>
          <a:xfrm>
            <a:off x="8463915" y="3723005"/>
            <a:ext cx="2793365" cy="808355"/>
          </a:xfrm>
          <a:prstGeom prst="rect">
            <a:avLst/>
          </a:prstGeom>
          <a:noFill/>
        </p:spPr>
        <p:txBody>
          <a:bodyPr wrap="square" rtlCol="0" anchor="t">
            <a:noAutofit/>
          </a:bodyPr>
          <a:p>
            <a:pPr algn="ctr"/>
            <a:r>
              <a:rPr lang="en-US" altLang="en-US" sz="2200" b="1">
                <a:solidFill>
                  <a:schemeClr val="accent4">
                    <a:lumMod val="75000"/>
                  </a:schemeClr>
                </a:solidFill>
                <a:sym typeface="+mn-ea"/>
              </a:rPr>
              <a:t>đầu cơ </a:t>
            </a:r>
            <a:endParaRPr lang="en-US" altLang="en-US" sz="2200" b="1">
              <a:solidFill>
                <a:schemeClr val="accent4">
                  <a:lumMod val="75000"/>
                </a:schemeClr>
              </a:solidFill>
              <a:sym typeface="+mn-ea"/>
            </a:endParaRPr>
          </a:p>
          <a:p>
            <a:pPr algn="ctr"/>
            <a:r>
              <a:rPr lang="en-US" altLang="en-US" sz="2200" b="1">
                <a:solidFill>
                  <a:schemeClr val="accent4">
                    <a:lumMod val="75000"/>
                  </a:schemeClr>
                </a:solidFill>
                <a:sym typeface="+mn-ea"/>
              </a:rPr>
              <a:t>(speculative motive)</a:t>
            </a:r>
            <a:endParaRPr lang="en-US" altLang="en-US" sz="2200" b="1">
              <a:solidFill>
                <a:schemeClr val="accent4">
                  <a:lumMod val="75000"/>
                </a:schemeClr>
              </a:solidFill>
              <a:sym typeface="+mn-ea"/>
            </a:endParaRPr>
          </a:p>
        </p:txBody>
      </p:sp>
      <p:sp>
        <p:nvSpPr>
          <p:cNvPr id="15" name="Text Box 14"/>
          <p:cNvSpPr txBox="1"/>
          <p:nvPr/>
        </p:nvSpPr>
        <p:spPr>
          <a:xfrm>
            <a:off x="1130300" y="5252720"/>
            <a:ext cx="9777730" cy="1106805"/>
          </a:xfrm>
          <a:prstGeom prst="rect">
            <a:avLst/>
          </a:prstGeom>
        </p:spPr>
        <p:txBody>
          <a:bodyPr wrap="square">
            <a:spAutoFit/>
          </a:bodyPr>
          <a:p>
            <a:pPr marL="0" indent="0" algn="just" defTabSz="266700">
              <a:spcBef>
                <a:spcPct val="0"/>
              </a:spcBef>
              <a:spcAft>
                <a:spcPct val="0"/>
              </a:spcAft>
            </a:pPr>
            <a:r>
              <a:rPr lang="en-US" sz="2200" b="1">
                <a:ea typeface="Times New Roman" panose="02020603050405020304"/>
                <a:cs typeface="+mn-lt"/>
              </a:rPr>
              <a:t>Chi ph</a:t>
            </a:r>
            <a:r>
              <a:rPr lang="en-US" altLang="en-US" sz="2200" b="1">
                <a:ea typeface="Times New Roman" panose="02020603050405020304"/>
                <a:cs typeface="+mn-lt"/>
              </a:rPr>
              <a:t>í cơ hội:</a:t>
            </a:r>
            <a:r>
              <a:rPr lang="en-US" altLang="en-US" sz="2200">
                <a:ea typeface="Times New Roman" panose="02020603050405020304"/>
                <a:cs typeface="+mn-lt"/>
              </a:rPr>
              <a:t> </a:t>
            </a:r>
            <a:r>
              <a:rPr sz="2200">
                <a:ea typeface="Times New Roman" panose="02020603050405020304"/>
                <a:cs typeface="+mn-lt"/>
              </a:rPr>
              <a:t>Lãi suất là phần thưởng cho việc từ bỏ tính thanh khoản, không phải kết quả của tiết kiệm – đầu tư.</a:t>
            </a:r>
            <a:r>
              <a:rPr lang="en-US" sz="2200">
                <a:ea typeface="Times New Roman" panose="02020603050405020304"/>
                <a:cs typeface="+mn-lt"/>
              </a:rPr>
              <a:t> K</a:t>
            </a:r>
            <a:r>
              <a:rPr lang="en-US" altLang="en-US" sz="2200">
                <a:ea typeface="Times New Roman" panose="02020603050405020304"/>
                <a:cs typeface="+mn-lt"/>
              </a:rPr>
              <a:t>hi lãi suất t</a:t>
            </a:r>
            <a:r>
              <a:rPr lang="en-US" altLang="en-US" sz="2200">
                <a:ea typeface="Times New Roman" panose="02020603050405020304"/>
                <a:cs typeface="+mn-lt"/>
              </a:rPr>
              <a:t>ă</a:t>
            </a:r>
            <a:r>
              <a:rPr lang="en-US" altLang="en-US" sz="2200">
                <a:ea typeface="Times New Roman" panose="02020603050405020304"/>
                <a:cs typeface="+mn-lt"/>
              </a:rPr>
              <a:t>ng, chi phí cơ hội của việc giữ tiền t</a:t>
            </a:r>
            <a:r>
              <a:rPr lang="en-US" altLang="en-US" sz="2200">
                <a:ea typeface="Times New Roman" panose="02020603050405020304"/>
                <a:cs typeface="+mn-lt"/>
              </a:rPr>
              <a:t>ă</a:t>
            </a:r>
            <a:r>
              <a:rPr lang="en-US" altLang="en-US" sz="2200">
                <a:ea typeface="Times New Roman" panose="02020603050405020304"/>
                <a:cs typeface="+mn-lt"/>
              </a:rPr>
              <a:t>ng lên, làm l</a:t>
            </a:r>
            <a:r>
              <a:rPr lang="en-US" altLang="en-US" sz="2200">
                <a:ea typeface="Times New Roman" panose="02020603050405020304"/>
                <a:cs typeface="+mn-lt"/>
              </a:rPr>
              <a:t>ư</a:t>
            </a:r>
            <a:r>
              <a:rPr lang="en-US" altLang="en-US" sz="2200">
                <a:ea typeface="Times New Roman" panose="02020603050405020304"/>
                <a:cs typeface="+mn-lt"/>
              </a:rPr>
              <a:t>ợng cầu tiền giảm xuống.</a:t>
            </a:r>
            <a:endParaRPr lang="en-US" altLang="en-US" sz="2200">
              <a:ea typeface="Times New Roman" panose="02020603050405020304"/>
              <a:cs typeface="+mn-lt"/>
            </a:endParaRPr>
          </a:p>
        </p:txBody>
      </p:sp>
      <p:grpSp>
        <p:nvGrpSpPr>
          <p:cNvPr id="23" name="Group 22"/>
          <p:cNvGrpSpPr/>
          <p:nvPr/>
        </p:nvGrpSpPr>
        <p:grpSpPr>
          <a:xfrm>
            <a:off x="685165" y="4907915"/>
            <a:ext cx="10537190" cy="1449705"/>
            <a:chOff x="1079" y="7729"/>
            <a:chExt cx="16594" cy="2283"/>
          </a:xfrm>
        </p:grpSpPr>
        <p:grpSp>
          <p:nvGrpSpPr>
            <p:cNvPr id="21" name="Group 20"/>
            <p:cNvGrpSpPr/>
            <p:nvPr/>
          </p:nvGrpSpPr>
          <p:grpSpPr>
            <a:xfrm>
              <a:off x="1079" y="7729"/>
              <a:ext cx="16594" cy="2283"/>
              <a:chOff x="1079" y="7729"/>
              <a:chExt cx="16594" cy="2283"/>
            </a:xfrm>
          </p:grpSpPr>
          <p:sp>
            <p:nvSpPr>
              <p:cNvPr id="17" name="Rounded Rectangle 16"/>
              <p:cNvSpPr/>
              <p:nvPr/>
            </p:nvSpPr>
            <p:spPr>
              <a:xfrm>
                <a:off x="1079" y="8188"/>
                <a:ext cx="16594" cy="1824"/>
              </a:xfrm>
              <a:prstGeom prst="roundRect">
                <a:avLst>
                  <a:gd name="adj" fmla="val 29111"/>
                </a:avLst>
              </a:prstGeom>
              <a:noFill/>
              <a:ln w="2857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8" name="Flowchart: Extract 17"/>
              <p:cNvSpPr/>
              <p:nvPr/>
            </p:nvSpPr>
            <p:spPr>
              <a:xfrm>
                <a:off x="2349" y="7729"/>
                <a:ext cx="1108" cy="459"/>
              </a:xfrm>
              <a:prstGeom prst="flowChartExtract">
                <a:avLst/>
              </a:prstGeom>
              <a:noFill/>
              <a:ln w="28575">
                <a:solidFill>
                  <a:schemeClr val="accent6">
                    <a:lumMod val="75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grpSp>
        <p:cxnSp>
          <p:nvCxnSpPr>
            <p:cNvPr id="22" name="Straight Connector 21"/>
            <p:cNvCxnSpPr/>
            <p:nvPr/>
          </p:nvCxnSpPr>
          <p:spPr>
            <a:xfrm flipV="1">
              <a:off x="2395" y="8171"/>
              <a:ext cx="1011" cy="12"/>
            </a:xfrm>
            <a:prstGeom prst="line">
              <a:avLst/>
            </a:prstGeom>
            <a:ln w="38100">
              <a:solidFill>
                <a:srgbClr val="EDEEE9"/>
              </a:solidFill>
            </a:ln>
          </p:spPr>
          <p:style>
            <a:lnRef idx="2">
              <a:schemeClr val="accent1"/>
            </a:lnRef>
            <a:fillRef idx="0">
              <a:srgbClr val="FFFFFF"/>
            </a:fillRef>
            <a:effectRef idx="0">
              <a:srgbClr val="FFFFFF"/>
            </a:effectRef>
            <a:fontRef idx="minor">
              <a:schemeClr val="tx1"/>
            </a:fontRef>
          </p:style>
        </p:cxnSp>
      </p:grpSp>
      <p:pic>
        <p:nvPicPr>
          <p:cNvPr id="24" name="Picture 23"/>
          <p:cNvPicPr>
            <a:picLocks noChangeAspect="1"/>
          </p:cNvPicPr>
          <p:nvPr/>
        </p:nvPicPr>
        <p:blipFill>
          <a:blip r:embed="rId1"/>
          <a:stretch>
            <a:fillRect/>
          </a:stretch>
        </p:blipFill>
        <p:spPr>
          <a:xfrm>
            <a:off x="1059815" y="2235835"/>
            <a:ext cx="1828800" cy="1552575"/>
          </a:xfrm>
          <a:prstGeom prst="rect">
            <a:avLst/>
          </a:prstGeom>
        </p:spPr>
      </p:pic>
      <p:pic>
        <p:nvPicPr>
          <p:cNvPr id="25" name="Picture 24"/>
          <p:cNvPicPr>
            <a:picLocks noChangeAspect="1"/>
          </p:cNvPicPr>
          <p:nvPr/>
        </p:nvPicPr>
        <p:blipFill>
          <a:blip r:embed="rId2"/>
          <a:stretch>
            <a:fillRect/>
          </a:stretch>
        </p:blipFill>
        <p:spPr>
          <a:xfrm>
            <a:off x="5181600" y="2376170"/>
            <a:ext cx="1828800" cy="1400175"/>
          </a:xfrm>
          <a:prstGeom prst="rect">
            <a:avLst/>
          </a:prstGeom>
        </p:spPr>
      </p:pic>
      <p:pic>
        <p:nvPicPr>
          <p:cNvPr id="26" name="Picture 25"/>
          <p:cNvPicPr>
            <a:picLocks noChangeAspect="1"/>
          </p:cNvPicPr>
          <p:nvPr/>
        </p:nvPicPr>
        <p:blipFill>
          <a:blip r:embed="rId3"/>
          <a:stretch>
            <a:fillRect/>
          </a:stretch>
        </p:blipFill>
        <p:spPr>
          <a:xfrm>
            <a:off x="9133205" y="2434590"/>
            <a:ext cx="1428750" cy="1285875"/>
          </a:xfrm>
          <a:prstGeom prst="rect">
            <a:avLst/>
          </a:prstGeom>
        </p:spPr>
      </p:pic>
      <p:sp>
        <p:nvSpPr>
          <p:cNvPr id="28" name="Flowchart: Process 27"/>
          <p:cNvSpPr/>
          <p:nvPr/>
        </p:nvSpPr>
        <p:spPr>
          <a:xfrm>
            <a:off x="219710" y="2156460"/>
            <a:ext cx="11456670" cy="4473575"/>
          </a:xfrm>
          <a:prstGeom prst="flowChartProcess">
            <a:avLst/>
          </a:prstGeom>
          <a:noFill/>
          <a:ln w="19050">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9" name="Straight Connector 28"/>
          <p:cNvCxnSpPr/>
          <p:nvPr/>
        </p:nvCxnSpPr>
        <p:spPr>
          <a:xfrm>
            <a:off x="3989705" y="2167890"/>
            <a:ext cx="10795" cy="260032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31" name="Straight Connector 30"/>
          <p:cNvCxnSpPr/>
          <p:nvPr/>
        </p:nvCxnSpPr>
        <p:spPr>
          <a:xfrm>
            <a:off x="7944485" y="2167890"/>
            <a:ext cx="10795" cy="260032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68630" y="56515"/>
            <a:ext cx="11155045" cy="768350"/>
          </a:xfrm>
          <a:prstGeom prst="rect">
            <a:avLst/>
          </a:prstGeom>
          <a:noFill/>
        </p:spPr>
        <p:txBody>
          <a:bodyPr wrap="square" rtlCol="0">
            <a:spAutoFit/>
          </a:bodyPr>
          <a:p>
            <a:pPr algn="ctr"/>
            <a:r>
              <a:rPr lang="en-US" altLang="en-US" sz="4400" b="1"/>
              <a:t>LÍ</a:t>
            </a:r>
            <a:r>
              <a:rPr lang="en-US" sz="4400" b="1"/>
              <a:t> THUY</a:t>
            </a:r>
            <a:r>
              <a:rPr lang="en-US" altLang="en-US" sz="4400" b="1"/>
              <a:t>ẾT </a:t>
            </a:r>
            <a:r>
              <a:rPr lang="en-US" altLang="en-US" sz="4400" b="1"/>
              <a:t>Đ</a:t>
            </a:r>
            <a:r>
              <a:rPr lang="en-US" altLang="en-US" sz="4400" b="1"/>
              <a:t>ẦU T</a:t>
            </a:r>
            <a:r>
              <a:rPr lang="en-US" altLang="en-US" sz="4400" b="1"/>
              <a:t>Ư</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218440" y="4616450"/>
            <a:ext cx="3818890" cy="2122805"/>
          </a:xfrm>
          <a:prstGeom prst="rect">
            <a:avLst/>
          </a:prstGeom>
        </p:spPr>
        <p:txBody>
          <a:bodyPr wrap="square">
            <a:spAutoFit/>
          </a:bodyPr>
          <a:p>
            <a:pPr marL="0" indent="0" algn="just" defTabSz="266700">
              <a:spcBef>
                <a:spcPct val="0"/>
              </a:spcBef>
              <a:spcAft>
                <a:spcPct val="0"/>
              </a:spcAft>
            </a:pPr>
            <a:r>
              <a:rPr lang="en-US" sz="2200" b="1">
                <a:solidFill>
                  <a:schemeClr val="accent4">
                    <a:lumMod val="75000"/>
                  </a:schemeClr>
                </a:solidFill>
                <a:ea typeface="Times New Roman" panose="02020603050405020304"/>
                <a:cs typeface="+mn-lt"/>
              </a:rPr>
              <a:t>C</a:t>
            </a:r>
            <a:r>
              <a:rPr sz="2200" b="1">
                <a:solidFill>
                  <a:schemeClr val="accent4">
                    <a:lumMod val="75000"/>
                  </a:schemeClr>
                </a:solidFill>
                <a:ea typeface="Times New Roman" panose="02020603050405020304"/>
                <a:cs typeface="+mn-lt"/>
              </a:rPr>
              <a:t>hi tiêu đầu tư kế hoạch</a:t>
            </a:r>
            <a:r>
              <a:rPr sz="2200">
                <a:solidFill>
                  <a:srgbClr val="000000"/>
                </a:solidFill>
                <a:ea typeface="Times New Roman" panose="02020603050405020304"/>
                <a:cs typeface="+mn-lt"/>
              </a:rPr>
              <a:t> </a:t>
            </a:r>
            <a:r>
              <a:rPr lang="en-US" sz="2200">
                <a:solidFill>
                  <a:srgbClr val="000000"/>
                </a:solidFill>
                <a:ea typeface="Times New Roman" panose="02020603050405020304"/>
                <a:cs typeface="+mn-lt"/>
              </a:rPr>
              <a:t>t</a:t>
            </a:r>
            <a:r>
              <a:rPr lang="en-US" altLang="en-US" sz="2200">
                <a:solidFill>
                  <a:srgbClr val="000000"/>
                </a:solidFill>
                <a:ea typeface="Times New Roman" panose="02020603050405020304"/>
                <a:cs typeface="+mn-lt"/>
              </a:rPr>
              <a:t>ỉ lệ</a:t>
            </a:r>
            <a:r>
              <a:rPr sz="2200">
                <a:solidFill>
                  <a:srgbClr val="000000"/>
                </a:solidFill>
                <a:ea typeface="Times New Roman" panose="02020603050405020304"/>
                <a:cs typeface="+mn-lt"/>
              </a:rPr>
              <a:t> nghịch với </a:t>
            </a:r>
            <a:r>
              <a:rPr sz="2200" b="1">
                <a:solidFill>
                  <a:schemeClr val="accent4">
                    <a:lumMod val="75000"/>
                  </a:schemeClr>
                </a:solidFill>
                <a:ea typeface="Times New Roman" panose="02020603050405020304"/>
                <a:cs typeface="+mn-lt"/>
              </a:rPr>
              <a:t>lãi suất thực.</a:t>
            </a:r>
            <a:r>
              <a:rPr sz="2200">
                <a:solidFill>
                  <a:schemeClr val="accent4">
                    <a:lumMod val="75000"/>
                  </a:schemeClr>
                </a:solidFill>
                <a:ea typeface="Times New Roman" panose="02020603050405020304"/>
                <a:cs typeface="+mn-lt"/>
              </a:rPr>
              <a:t> </a:t>
            </a:r>
            <a:endParaRPr sz="2200">
              <a:solidFill>
                <a:srgbClr val="000000"/>
              </a:solidFill>
              <a:ea typeface="Times New Roman" panose="02020603050405020304"/>
              <a:cs typeface="+mn-lt"/>
            </a:endParaRPr>
          </a:p>
          <a:p>
            <a:pPr marL="0" indent="0" algn="just" defTabSz="266700">
              <a:spcBef>
                <a:spcPct val="0"/>
              </a:spcBef>
              <a:spcAft>
                <a:spcPct val="0"/>
              </a:spcAft>
            </a:pPr>
            <a:r>
              <a:rPr lang="en-US" sz="2200">
                <a:solidFill>
                  <a:srgbClr val="000000"/>
                </a:solidFill>
                <a:ea typeface="Times New Roman" panose="02020603050405020304"/>
                <a:cs typeface="+mn-lt"/>
              </a:rPr>
              <a:t>L</a:t>
            </a:r>
            <a:r>
              <a:rPr sz="2200">
                <a:solidFill>
                  <a:srgbClr val="000000"/>
                </a:solidFill>
                <a:ea typeface="Times New Roman" panose="02020603050405020304"/>
                <a:cs typeface="+mn-lt"/>
              </a:rPr>
              <a:t>ãi suất thực</a:t>
            </a:r>
            <a:r>
              <a:rPr lang="en-US" altLang="en-US" sz="2200">
                <a:ea typeface="Times New Roman" panose="02020603050405020304"/>
                <a:cs typeface="+mn-lt"/>
                <a:sym typeface="+mn-ea"/>
              </a:rPr>
              <a:t>↑</a:t>
            </a:r>
            <a:r>
              <a:rPr sz="2200">
                <a:solidFill>
                  <a:srgbClr val="000000"/>
                </a:solidFill>
                <a:ea typeface="Times New Roman" panose="02020603050405020304"/>
                <a:cs typeface="+mn-lt"/>
              </a:rPr>
              <a:t> , chi phí vay vốn</a:t>
            </a:r>
            <a:r>
              <a:rPr lang="en-US" altLang="en-US" sz="2200">
                <a:ea typeface="Times New Roman" panose="02020603050405020304"/>
                <a:cs typeface="+mn-lt"/>
                <a:sym typeface="+mn-ea"/>
              </a:rPr>
              <a:t>↑ </a:t>
            </a:r>
            <a:r>
              <a:rPr sz="2200">
                <a:latin typeface="Times New Roman" panose="02020603050405020304"/>
                <a:ea typeface="Times New Roman" panose="02020603050405020304"/>
                <a:sym typeface="+mn-ea"/>
              </a:rPr>
              <a:t>→</a:t>
            </a:r>
            <a:r>
              <a:rPr lang="en-US" sz="2200">
                <a:latin typeface="Times New Roman" panose="02020603050405020304"/>
                <a:ea typeface="Times New Roman" panose="02020603050405020304"/>
                <a:sym typeface="+mn-ea"/>
              </a:rPr>
              <a:t> </a:t>
            </a:r>
            <a:r>
              <a:rPr sz="2200">
                <a:solidFill>
                  <a:srgbClr val="000000"/>
                </a:solidFill>
                <a:ea typeface="Times New Roman" panose="02020603050405020304"/>
                <a:cs typeface="+mn-lt"/>
              </a:rPr>
              <a:t>các dự án đầu tư trở nên ít lợi nhuận hơn</a:t>
            </a:r>
            <a:r>
              <a:rPr lang="en-US" sz="2200">
                <a:solidFill>
                  <a:srgbClr val="000000"/>
                </a:solidFill>
                <a:ea typeface="Times New Roman" panose="02020603050405020304"/>
                <a:cs typeface="+mn-lt"/>
              </a:rPr>
              <a:t> </a:t>
            </a:r>
            <a:r>
              <a:rPr sz="2200">
                <a:latin typeface="Times New Roman" panose="02020603050405020304"/>
                <a:ea typeface="Times New Roman" panose="02020603050405020304"/>
                <a:sym typeface="+mn-ea"/>
              </a:rPr>
              <a:t>→</a:t>
            </a:r>
            <a:r>
              <a:rPr sz="2200">
                <a:solidFill>
                  <a:srgbClr val="000000"/>
                </a:solidFill>
                <a:ea typeface="Times New Roman" panose="02020603050405020304"/>
                <a:cs typeface="+mn-lt"/>
              </a:rPr>
              <a:t> giảm chi tiêu đầu tư.</a:t>
            </a:r>
            <a:endParaRPr sz="2200">
              <a:solidFill>
                <a:srgbClr val="000000"/>
              </a:solidFill>
              <a:ea typeface="Times New Roman" panose="02020603050405020304"/>
              <a:cs typeface="+mn-lt"/>
            </a:endParaRPr>
          </a:p>
        </p:txBody>
      </p:sp>
      <p:sp>
        <p:nvSpPr>
          <p:cNvPr id="7" name="Text Box 6"/>
          <p:cNvSpPr txBox="1"/>
          <p:nvPr/>
        </p:nvSpPr>
        <p:spPr>
          <a:xfrm>
            <a:off x="4361180" y="4611370"/>
            <a:ext cx="3768725" cy="2122805"/>
          </a:xfrm>
          <a:prstGeom prst="rect">
            <a:avLst/>
          </a:prstGeom>
        </p:spPr>
        <p:txBody>
          <a:bodyPr wrap="square">
            <a:spAutoFit/>
          </a:bodyPr>
          <a:p>
            <a:pPr marL="0" indent="0" algn="just" defTabSz="266700">
              <a:spcBef>
                <a:spcPct val="0"/>
              </a:spcBef>
              <a:spcAft>
                <a:spcPct val="0"/>
              </a:spcAft>
            </a:pPr>
            <a:r>
              <a:rPr lang="en-US" altLang="en-US" sz="2200">
                <a:solidFill>
                  <a:srgbClr val="000000"/>
                </a:solidFill>
                <a:ea typeface="Times New Roman" panose="02020603050405020304"/>
                <a:cs typeface="+mn-lt"/>
              </a:rPr>
              <a:t>Các rào cản trong tài chính làm </a:t>
            </a:r>
            <a:r>
              <a:rPr lang="en-US" altLang="en-US" sz="2200" b="1">
                <a:solidFill>
                  <a:schemeClr val="accent4">
                    <a:lumMod val="75000"/>
                  </a:schemeClr>
                </a:solidFill>
                <a:ea typeface="Times New Roman" panose="02020603050405020304"/>
                <a:cs typeface="+mn-lt"/>
              </a:rPr>
              <a:t>t</a:t>
            </a:r>
            <a:r>
              <a:rPr lang="en-US" altLang="en-US" sz="2200" b="1">
                <a:solidFill>
                  <a:schemeClr val="accent4">
                    <a:lumMod val="75000"/>
                  </a:schemeClr>
                </a:solidFill>
                <a:ea typeface="Times New Roman" panose="02020603050405020304"/>
                <a:cs typeface="+mn-lt"/>
              </a:rPr>
              <a:t>ă</a:t>
            </a:r>
            <a:r>
              <a:rPr lang="en-US" altLang="en-US" sz="2200" b="1">
                <a:solidFill>
                  <a:schemeClr val="accent4">
                    <a:lumMod val="75000"/>
                  </a:schemeClr>
                </a:solidFill>
                <a:ea typeface="Times New Roman" panose="02020603050405020304"/>
                <a:cs typeface="+mn-lt"/>
              </a:rPr>
              <a:t>ng chi phí vay thực tế</a:t>
            </a:r>
            <a:endParaRPr lang="en-US" altLang="en-US" sz="2200">
              <a:solidFill>
                <a:srgbClr val="000000"/>
              </a:solidFill>
              <a:ea typeface="Times New Roman" panose="02020603050405020304"/>
              <a:cs typeface="+mn-lt"/>
            </a:endParaRPr>
          </a:p>
          <a:p>
            <a:pPr marL="0" indent="0" algn="just" defTabSz="266700">
              <a:spcBef>
                <a:spcPct val="0"/>
              </a:spcBef>
              <a:spcAft>
                <a:spcPct val="0"/>
              </a:spcAft>
            </a:pPr>
            <a:r>
              <a:rPr lang="en-US" altLang="en-US" sz="2200">
                <a:solidFill>
                  <a:srgbClr val="000000"/>
                </a:solidFill>
                <a:ea typeface="Times New Roman" panose="02020603050405020304"/>
                <a:cs typeface="+mn-lt"/>
              </a:rPr>
              <a:t>Ma sát </a:t>
            </a:r>
            <a:r>
              <a:rPr lang="en-US" altLang="en-US" sz="2200">
                <a:ea typeface="Times New Roman" panose="02020603050405020304"/>
                <a:cs typeface="+mn-lt"/>
                <a:sym typeface="+mn-ea"/>
              </a:rPr>
              <a:t>↑ </a:t>
            </a:r>
            <a:r>
              <a:rPr sz="2200">
                <a:latin typeface="Times New Roman" panose="02020603050405020304"/>
                <a:ea typeface="Times New Roman" panose="02020603050405020304"/>
                <a:sym typeface="+mn-ea"/>
              </a:rPr>
              <a:t>→</a:t>
            </a:r>
            <a:r>
              <a:rPr lang="en-US" altLang="en-US" sz="2200">
                <a:ea typeface="Times New Roman" panose="02020603050405020304"/>
                <a:cs typeface="+mn-lt"/>
                <a:sym typeface="+mn-ea"/>
              </a:rPr>
              <a:t> Doanh nghi</a:t>
            </a:r>
            <a:r>
              <a:rPr lang="en-US" altLang="en-US" sz="2200">
                <a:solidFill>
                  <a:srgbClr val="000000"/>
                </a:solidFill>
                <a:ea typeface="Times New Roman" panose="02020603050405020304"/>
                <a:cs typeface="+mn-lt"/>
              </a:rPr>
              <a:t>ệp chịu lãi suất cao hơn (dù lãi suất cơ bản không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ổi) </a:t>
            </a:r>
            <a:r>
              <a:rPr sz="2200">
                <a:latin typeface="Times New Roman" panose="02020603050405020304"/>
                <a:ea typeface="Times New Roman" panose="02020603050405020304"/>
                <a:sym typeface="+mn-ea"/>
              </a:rPr>
              <a:t>→</a:t>
            </a:r>
            <a:r>
              <a:rPr lang="en-US" altLang="en-US" sz="2200">
                <a:solidFill>
                  <a:srgbClr val="000000"/>
                </a:solidFill>
                <a:ea typeface="Times New Roman" panose="02020603050405020304"/>
                <a:cs typeface="+mn-lt"/>
              </a:rPr>
              <a:t> </a:t>
            </a:r>
            <a:r>
              <a:rPr lang="en-US" altLang="en-US" sz="2200">
                <a:solidFill>
                  <a:srgbClr val="000000"/>
                </a:solidFill>
                <a:ea typeface="Times New Roman" panose="02020603050405020304"/>
                <a:cs typeface="+mn-lt"/>
              </a:rPr>
              <a:t>Đ</a:t>
            </a:r>
            <a:r>
              <a:rPr lang="en-US" altLang="en-US" sz="2200">
                <a:solidFill>
                  <a:srgbClr val="000000"/>
                </a:solidFill>
                <a:ea typeface="Times New Roman" panose="02020603050405020304"/>
                <a:cs typeface="+mn-lt"/>
              </a:rPr>
              <a:t>ầu t</a:t>
            </a:r>
            <a:r>
              <a:rPr lang="en-US" altLang="en-US" sz="2200">
                <a:solidFill>
                  <a:srgbClr val="000000"/>
                </a:solidFill>
                <a:ea typeface="Times New Roman" panose="02020603050405020304"/>
                <a:cs typeface="+mn-lt"/>
              </a:rPr>
              <a:t>ư</a:t>
            </a:r>
            <a:r>
              <a:rPr lang="en-US" sz="2200">
                <a:solidFill>
                  <a:srgbClr val="000000"/>
                </a:solidFill>
                <a:ea typeface="Times New Roman" panose="02020603050405020304"/>
                <a:cs typeface="+mn-lt"/>
              </a:rPr>
              <a:t> gi</a:t>
            </a:r>
            <a:r>
              <a:rPr lang="en-US" altLang="en-US" sz="2200">
                <a:solidFill>
                  <a:srgbClr val="000000"/>
                </a:solidFill>
                <a:ea typeface="Times New Roman" panose="02020603050405020304"/>
                <a:cs typeface="+mn-lt"/>
              </a:rPr>
              <a:t>ảm</a:t>
            </a:r>
            <a:r>
              <a:rPr lang="en-US" altLang="en-US" sz="2200">
                <a:solidFill>
                  <a:srgbClr val="000000"/>
                </a:solidFill>
                <a:ea typeface="Times New Roman" panose="02020603050405020304"/>
                <a:cs typeface="+mn-lt"/>
              </a:rPr>
              <a:t> </a:t>
            </a:r>
            <a:endParaRPr lang="en-US" altLang="en-US" sz="2200">
              <a:solidFill>
                <a:srgbClr val="000000"/>
              </a:solidFill>
              <a:ea typeface="Times New Roman" panose="02020603050405020304"/>
              <a:cs typeface="+mn-lt"/>
            </a:endParaRPr>
          </a:p>
        </p:txBody>
      </p:sp>
      <p:sp>
        <p:nvSpPr>
          <p:cNvPr id="9" name="Text Box 8"/>
          <p:cNvSpPr txBox="1"/>
          <p:nvPr/>
        </p:nvSpPr>
        <p:spPr>
          <a:xfrm>
            <a:off x="8495665" y="4618355"/>
            <a:ext cx="3619500" cy="1783715"/>
          </a:xfrm>
          <a:prstGeom prst="rect">
            <a:avLst/>
          </a:prstGeom>
        </p:spPr>
        <p:txBody>
          <a:bodyPr wrap="square">
            <a:spAutoFit/>
          </a:bodyPr>
          <a:p>
            <a:pPr marL="0" indent="0" algn="just" defTabSz="266700">
              <a:spcBef>
                <a:spcPct val="0"/>
              </a:spcBef>
              <a:spcAft>
                <a:spcPct val="0"/>
              </a:spcAft>
            </a:pPr>
            <a:r>
              <a:rPr lang="en-US" sz="2200" b="1">
                <a:solidFill>
                  <a:schemeClr val="accent4">
                    <a:lumMod val="75000"/>
                  </a:schemeClr>
                </a:solidFill>
                <a:ea typeface="Times New Roman" panose="02020603050405020304"/>
                <a:cs typeface="+mn-lt"/>
              </a:rPr>
              <a:t>N</a:t>
            </a:r>
            <a:r>
              <a:rPr sz="2200" b="1">
                <a:solidFill>
                  <a:schemeClr val="accent4">
                    <a:lumMod val="75000"/>
                  </a:schemeClr>
                </a:solidFill>
                <a:ea typeface="Times New Roman" panose="02020603050405020304"/>
                <a:cs typeface="+mn-lt"/>
              </a:rPr>
              <a:t>iềm tin của doanh nghiệp</a:t>
            </a:r>
            <a:r>
              <a:rPr sz="2200">
                <a:solidFill>
                  <a:srgbClr val="000000"/>
                </a:solidFill>
                <a:ea typeface="Times New Roman" panose="02020603050405020304"/>
                <a:cs typeface="+mn-lt"/>
              </a:rPr>
              <a:t> hoặc </a:t>
            </a:r>
            <a:r>
              <a:rPr sz="2200" b="1">
                <a:solidFill>
                  <a:schemeClr val="accent4">
                    <a:lumMod val="75000"/>
                  </a:schemeClr>
                </a:solidFill>
                <a:ea typeface="Times New Roman" panose="02020603050405020304"/>
                <a:cs typeface="+mn-lt"/>
              </a:rPr>
              <a:t>kỳ vọng về tăng trưởng trong tương lai</a:t>
            </a:r>
            <a:r>
              <a:rPr sz="2200">
                <a:solidFill>
                  <a:srgbClr val="000000"/>
                </a:solidFill>
                <a:ea typeface="Times New Roman" panose="02020603050405020304"/>
                <a:cs typeface="+mn-lt"/>
              </a:rPr>
              <a:t>, có khả năng làm dịch chuyển toàn bộ đường IS và đường AD</a:t>
            </a:r>
            <a:endParaRPr sz="2200">
              <a:solidFill>
                <a:srgbClr val="000000"/>
              </a:solidFill>
              <a:ea typeface="Times New Roman" panose="02020603050405020304"/>
              <a:cs typeface="+mn-lt"/>
            </a:endParaRPr>
          </a:p>
        </p:txBody>
      </p:sp>
      <p:sp>
        <p:nvSpPr>
          <p:cNvPr id="10" name="Text Box 9"/>
          <p:cNvSpPr txBox="1"/>
          <p:nvPr/>
        </p:nvSpPr>
        <p:spPr>
          <a:xfrm>
            <a:off x="672465" y="1287145"/>
            <a:ext cx="2842895" cy="953135"/>
          </a:xfrm>
          <a:prstGeom prst="rect">
            <a:avLst/>
          </a:prstGeom>
          <a:noFill/>
        </p:spPr>
        <p:txBody>
          <a:bodyPr wrap="square" rtlCol="0" anchor="t">
            <a:spAutoFit/>
          </a:bodyPr>
          <a:p>
            <a:pPr algn="ctr"/>
            <a:r>
              <a:rPr sz="2800" b="1">
                <a:solidFill>
                  <a:schemeClr val="accent6">
                    <a:lumMod val="75000"/>
                  </a:schemeClr>
                </a:solidFill>
                <a:ea typeface="Times New Roman" panose="02020603050405020304"/>
                <a:cs typeface="+mn-lt"/>
                <a:sym typeface="+mn-ea"/>
              </a:rPr>
              <a:t>Mối quan hệ với lãi suất thực:</a:t>
            </a:r>
            <a:endParaRPr lang="en-US" sz="2800" b="1">
              <a:solidFill>
                <a:schemeClr val="accent6">
                  <a:lumMod val="75000"/>
                </a:schemeClr>
              </a:solidFill>
              <a:ea typeface="Times New Roman" panose="02020603050405020304"/>
              <a:cs typeface="+mn-lt"/>
              <a:sym typeface="+mn-ea"/>
            </a:endParaRPr>
          </a:p>
        </p:txBody>
      </p:sp>
      <p:sp>
        <p:nvSpPr>
          <p:cNvPr id="11" name="Text Box 10"/>
          <p:cNvSpPr txBox="1"/>
          <p:nvPr/>
        </p:nvSpPr>
        <p:spPr>
          <a:xfrm>
            <a:off x="5106035" y="1287145"/>
            <a:ext cx="2656205" cy="521970"/>
          </a:xfrm>
          <a:prstGeom prst="rect">
            <a:avLst/>
          </a:prstGeom>
          <a:noFill/>
        </p:spPr>
        <p:txBody>
          <a:bodyPr wrap="square" rtlCol="0" anchor="t">
            <a:spAutoFit/>
          </a:bodyPr>
          <a:p>
            <a:r>
              <a:rPr sz="2800" b="1">
                <a:solidFill>
                  <a:schemeClr val="accent6">
                    <a:lumMod val="75000"/>
                  </a:schemeClr>
                </a:solidFill>
                <a:ea typeface="Times New Roman" panose="02020603050405020304"/>
                <a:cs typeface="+mn-lt"/>
                <a:sym typeface="+mn-ea"/>
              </a:rPr>
              <a:t>Ma sát tài chính:</a:t>
            </a:r>
            <a:endParaRPr lang="en-US" sz="2800" b="1">
              <a:solidFill>
                <a:schemeClr val="accent6">
                  <a:lumMod val="75000"/>
                </a:schemeClr>
              </a:solidFill>
              <a:ea typeface="Times New Roman" panose="02020603050405020304"/>
              <a:cs typeface="+mn-lt"/>
              <a:sym typeface="+mn-ea"/>
            </a:endParaRPr>
          </a:p>
        </p:txBody>
      </p:sp>
      <p:sp>
        <p:nvSpPr>
          <p:cNvPr id="16" name="Text Box 15"/>
          <p:cNvSpPr txBox="1"/>
          <p:nvPr/>
        </p:nvSpPr>
        <p:spPr>
          <a:xfrm>
            <a:off x="9036685" y="1297940"/>
            <a:ext cx="2586355" cy="521970"/>
          </a:xfrm>
          <a:prstGeom prst="rect">
            <a:avLst/>
          </a:prstGeom>
          <a:noFill/>
        </p:spPr>
        <p:txBody>
          <a:bodyPr wrap="square" rtlCol="0" anchor="t">
            <a:spAutoFit/>
          </a:bodyPr>
          <a:p>
            <a:r>
              <a:rPr sz="2800" b="1">
                <a:solidFill>
                  <a:schemeClr val="accent6">
                    <a:lumMod val="75000"/>
                  </a:schemeClr>
                </a:solidFill>
                <a:ea typeface="Times New Roman" panose="02020603050405020304"/>
                <a:cs typeface="+mn-lt"/>
                <a:sym typeface="+mn-ea"/>
              </a:rPr>
              <a:t>Đầu tư tự định</a:t>
            </a:r>
            <a:r>
              <a:rPr lang="en-US" sz="2800" b="1">
                <a:solidFill>
                  <a:schemeClr val="accent6">
                    <a:lumMod val="75000"/>
                  </a:schemeClr>
                </a:solidFill>
                <a:ea typeface="Times New Roman" panose="02020603050405020304"/>
                <a:cs typeface="+mn-lt"/>
                <a:sym typeface="+mn-ea"/>
              </a:rPr>
              <a:t>:</a:t>
            </a:r>
            <a:endParaRPr lang="en-US" sz="2800" b="1">
              <a:solidFill>
                <a:schemeClr val="accent6">
                  <a:lumMod val="75000"/>
                </a:schemeClr>
              </a:solidFill>
              <a:ea typeface="Times New Roman" panose="02020603050405020304"/>
              <a:cs typeface="+mn-lt"/>
              <a:sym typeface="+mn-ea"/>
            </a:endParaRPr>
          </a:p>
        </p:txBody>
      </p:sp>
      <p:pic>
        <p:nvPicPr>
          <p:cNvPr id="19" name="Picture 18"/>
          <p:cNvPicPr>
            <a:picLocks noChangeAspect="1"/>
          </p:cNvPicPr>
          <p:nvPr/>
        </p:nvPicPr>
        <p:blipFill>
          <a:blip r:embed="rId1">
            <a:clrChange>
              <a:clrFrom>
                <a:srgbClr val="F2F2ED">
                  <a:alpha val="100000"/>
                </a:srgbClr>
              </a:clrFrom>
              <a:clrTo>
                <a:srgbClr val="F2F2ED">
                  <a:alpha val="100000"/>
                  <a:alpha val="0"/>
                </a:srgbClr>
              </a:clrTo>
            </a:clrChange>
          </a:blip>
          <a:stretch>
            <a:fillRect/>
          </a:stretch>
        </p:blipFill>
        <p:spPr>
          <a:xfrm>
            <a:off x="959485" y="2561590"/>
            <a:ext cx="2314575" cy="1733550"/>
          </a:xfrm>
          <a:prstGeom prst="rect">
            <a:avLst/>
          </a:prstGeom>
        </p:spPr>
      </p:pic>
      <p:pic>
        <p:nvPicPr>
          <p:cNvPr id="20" name="Picture 19"/>
          <p:cNvPicPr>
            <a:picLocks noChangeAspect="1"/>
          </p:cNvPicPr>
          <p:nvPr/>
        </p:nvPicPr>
        <p:blipFill>
          <a:blip r:embed="rId2">
            <a:clrChange>
              <a:clrFrom>
                <a:srgbClr val="EEEFE9">
                  <a:alpha val="100000"/>
                </a:srgbClr>
              </a:clrFrom>
              <a:clrTo>
                <a:srgbClr val="EEEFE9">
                  <a:alpha val="100000"/>
                  <a:alpha val="0"/>
                </a:srgbClr>
              </a:clrTo>
            </a:clrChange>
          </a:blip>
          <a:stretch>
            <a:fillRect/>
          </a:stretch>
        </p:blipFill>
        <p:spPr>
          <a:xfrm>
            <a:off x="5452745" y="2638425"/>
            <a:ext cx="1762125" cy="1581150"/>
          </a:xfrm>
          <a:prstGeom prst="rect">
            <a:avLst/>
          </a:prstGeom>
        </p:spPr>
      </p:pic>
      <p:pic>
        <p:nvPicPr>
          <p:cNvPr id="27" name="Picture 26"/>
          <p:cNvPicPr>
            <a:picLocks noChangeAspect="1"/>
          </p:cNvPicPr>
          <p:nvPr/>
        </p:nvPicPr>
        <p:blipFill>
          <a:blip r:embed="rId3">
            <a:clrChange>
              <a:clrFrom>
                <a:srgbClr val="F1F2ED">
                  <a:alpha val="100000"/>
                </a:srgbClr>
              </a:clrFrom>
              <a:clrTo>
                <a:srgbClr val="F1F2ED">
                  <a:alpha val="100000"/>
                  <a:alpha val="0"/>
                </a:srgbClr>
              </a:clrTo>
            </a:clrChange>
          </a:blip>
          <a:stretch>
            <a:fillRect/>
          </a:stretch>
        </p:blipFill>
        <p:spPr>
          <a:xfrm>
            <a:off x="9432925" y="2775585"/>
            <a:ext cx="1447800" cy="1304925"/>
          </a:xfrm>
          <a:prstGeom prst="rect">
            <a:avLst/>
          </a:prstGeom>
        </p:spPr>
      </p:pic>
      <p:cxnSp>
        <p:nvCxnSpPr>
          <p:cNvPr id="30" name="Straight Connector 29"/>
          <p:cNvCxnSpPr/>
          <p:nvPr/>
        </p:nvCxnSpPr>
        <p:spPr>
          <a:xfrm flipH="1">
            <a:off x="4144645" y="1339215"/>
            <a:ext cx="11430" cy="542734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cxnSp>
        <p:nvCxnSpPr>
          <p:cNvPr id="32" name="Straight Connector 31"/>
          <p:cNvCxnSpPr/>
          <p:nvPr/>
        </p:nvCxnSpPr>
        <p:spPr>
          <a:xfrm flipH="1">
            <a:off x="8335010" y="1311910"/>
            <a:ext cx="11430" cy="5427345"/>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290" y="56515"/>
            <a:ext cx="12110085" cy="768350"/>
          </a:xfrm>
          <a:prstGeom prst="rect">
            <a:avLst/>
          </a:prstGeom>
          <a:noFill/>
        </p:spPr>
        <p:txBody>
          <a:bodyPr wrap="square" rtlCol="0">
            <a:spAutoFit/>
          </a:bodyPr>
          <a:p>
            <a:pPr algn="ctr"/>
            <a:r>
              <a:rPr lang="en-US" altLang="en-US" sz="4400" b="1"/>
              <a:t>JOHN R.HICKS V</a:t>
            </a:r>
            <a:r>
              <a:rPr lang="en-US" altLang="en-US" sz="4400" b="1"/>
              <a:t>À</a:t>
            </a:r>
            <a:r>
              <a:rPr lang="en-US" altLang="en-US" sz="4400" b="1"/>
              <a:t> “MR KEYNES AND THE CLASSICS”</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194945" y="1183005"/>
            <a:ext cx="2662555" cy="521970"/>
          </a:xfrm>
          <a:prstGeom prst="rect">
            <a:avLst/>
          </a:prstGeom>
        </p:spPr>
        <p:txBody>
          <a:bodyPr wrap="square">
            <a:spAutoFit/>
          </a:bodyPr>
          <a:p>
            <a:pPr marL="0" indent="0" defTabSz="266700">
              <a:spcBef>
                <a:spcPct val="0"/>
              </a:spcBef>
              <a:spcAft>
                <a:spcPct val="0"/>
              </a:spcAft>
            </a:pPr>
            <a:r>
              <a:rPr sz="2800" b="1">
                <a:ea typeface="Times New Roman" panose="02020603050405020304"/>
                <a:cs typeface="+mn-lt"/>
              </a:rPr>
              <a:t>John R.Hicks:</a:t>
            </a:r>
            <a:endParaRPr sz="2800" b="1">
              <a:ea typeface="Times New Roman" panose="02020603050405020304"/>
              <a:cs typeface="+mn-lt"/>
            </a:endParaRPr>
          </a:p>
        </p:txBody>
      </p:sp>
      <p:sp>
        <p:nvSpPr>
          <p:cNvPr id="3" name="Text Box 2"/>
          <p:cNvSpPr txBox="1"/>
          <p:nvPr/>
        </p:nvSpPr>
        <p:spPr>
          <a:xfrm>
            <a:off x="5043170" y="1379855"/>
            <a:ext cx="5703570" cy="5292725"/>
          </a:xfrm>
          <a:prstGeom prst="rect">
            <a:avLst/>
          </a:prstGeom>
        </p:spPr>
        <p:txBody>
          <a:bodyPr wrap="square">
            <a:spAutoFit/>
          </a:bodyPr>
          <a:p>
            <a:pPr marL="0" indent="0" algn="just" defTabSz="266700">
              <a:spcBef>
                <a:spcPts val="1200"/>
              </a:spcBef>
              <a:spcAft>
                <a:spcPts val="1200"/>
              </a:spcAft>
            </a:pPr>
            <a:r>
              <a:rPr sz="2200" b="1">
                <a:ea typeface="Times New Roman" panose="02020603050405020304"/>
                <a:cs typeface="+mn-lt"/>
              </a:rPr>
              <a:t>John Richard Hicks (1904–1989)</a:t>
            </a:r>
            <a:r>
              <a:rPr sz="2200">
                <a:ea typeface="Times New Roman" panose="02020603050405020304"/>
                <a:cs typeface="+mn-lt"/>
              </a:rPr>
              <a:t> là một nhà kinh tế học người Anh, một trong những nhân vật có ảnh hưởng lớn nhất trong kinh tế học thế kỷ XX. Tên tuổi của ông gắn liền trực tiếp với sự ra đời và phổ biến của mô hình IS–LM.</a:t>
            </a:r>
            <a:endParaRPr sz="2200">
              <a:ea typeface="Times New Roman" panose="02020603050405020304"/>
              <a:cs typeface="+mn-lt"/>
            </a:endParaRPr>
          </a:p>
          <a:p>
            <a:pPr marL="0" indent="0" algn="just" defTabSz="266700">
              <a:spcBef>
                <a:spcPts val="1200"/>
              </a:spcBef>
              <a:spcAft>
                <a:spcPts val="1200"/>
              </a:spcAft>
            </a:pPr>
            <a:r>
              <a:rPr sz="2200">
                <a:ea typeface="Times New Roman" panose="02020603050405020304"/>
                <a:cs typeface="+mn-lt"/>
              </a:rPr>
              <a:t>Năm 1937, trong bài viết nổi tiếng </a:t>
            </a:r>
            <a:r>
              <a:rPr sz="2200" i="1">
                <a:ea typeface="Times New Roman" panose="02020603050405020304"/>
                <a:cs typeface="+mn-lt"/>
              </a:rPr>
              <a:t>“Mr. Keynes and the ‘Classics’”</a:t>
            </a:r>
            <a:r>
              <a:rPr sz="2200">
                <a:ea typeface="Times New Roman" panose="02020603050405020304"/>
                <a:cs typeface="+mn-lt"/>
              </a:rPr>
              <a:t>, John R. Hicks đã hình thức hóa lý thuyết của John Maynard Keynes trong </a:t>
            </a:r>
            <a:r>
              <a:rPr sz="2200" i="1">
                <a:ea typeface="Times New Roman" panose="02020603050405020304"/>
                <a:cs typeface="+mn-lt"/>
              </a:rPr>
              <a:t>The General Theory</a:t>
            </a:r>
            <a:r>
              <a:rPr sz="2200">
                <a:ea typeface="Times New Roman" panose="02020603050405020304"/>
                <a:cs typeface="+mn-lt"/>
              </a:rPr>
              <a:t> (1936) thành một mô hình đồ thị đơn giản, dễ phân tích. </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Chính vì vậy, John R. Hicks được coi là người đặt nền móng lý thuyết cho mô hình IS–LM, dù bản thân mô hình sau đó còn được phát triển và điều chỉnh bởi nhiều nhà kinh tế khác.</a:t>
            </a:r>
            <a:endParaRPr sz="2200">
              <a:ea typeface="Times New Roman" panose="02020603050405020304"/>
              <a:cs typeface="+mn-lt"/>
            </a:endParaRPr>
          </a:p>
        </p:txBody>
      </p:sp>
      <p:pic>
        <p:nvPicPr>
          <p:cNvPr id="6" name="Picture 5"/>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57530" y="1623695"/>
            <a:ext cx="3884930" cy="448754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290" y="56515"/>
            <a:ext cx="12110085" cy="768350"/>
          </a:xfrm>
          <a:prstGeom prst="rect">
            <a:avLst/>
          </a:prstGeom>
          <a:noFill/>
        </p:spPr>
        <p:txBody>
          <a:bodyPr wrap="square" rtlCol="0">
            <a:spAutoFit/>
          </a:bodyPr>
          <a:p>
            <a:pPr algn="ctr"/>
            <a:r>
              <a:rPr lang="en-US" altLang="en-US" sz="4400" b="1"/>
              <a:t>JOHN R.HICKS V</a:t>
            </a:r>
            <a:r>
              <a:rPr lang="en-US" altLang="en-US" sz="4400" b="1"/>
              <a:t>À</a:t>
            </a:r>
            <a:r>
              <a:rPr lang="en-US" altLang="en-US" sz="4400" b="1"/>
              <a:t> “MR KEYNES AND THE CLASSICS”</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263525" y="1159828"/>
            <a:ext cx="5080000" cy="521970"/>
          </a:xfrm>
          <a:prstGeom prst="rect">
            <a:avLst/>
          </a:prstGeom>
        </p:spPr>
        <p:txBody>
          <a:bodyPr>
            <a:spAutoFit/>
          </a:bodyPr>
          <a:p>
            <a:pPr marL="0" indent="0" defTabSz="266700">
              <a:spcBef>
                <a:spcPct val="0"/>
              </a:spcBef>
              <a:spcAft>
                <a:spcPct val="0"/>
              </a:spcAft>
            </a:pPr>
            <a:r>
              <a:rPr sz="2800" b="1">
                <a:ea typeface="Times New Roman" panose="02020603050405020304"/>
                <a:cs typeface="+mn-lt"/>
              </a:rPr>
              <a:t>“Mr Keynes and the Classics”</a:t>
            </a:r>
            <a:r>
              <a:rPr lang="en-US" sz="2800" b="1">
                <a:ea typeface="Times New Roman" panose="02020603050405020304"/>
                <a:cs typeface="+mn-lt"/>
              </a:rPr>
              <a:t>:</a:t>
            </a:r>
            <a:endParaRPr lang="en-US" sz="2800" b="1">
              <a:ea typeface="Times New Roman" panose="02020603050405020304"/>
              <a:cs typeface="+mn-lt"/>
            </a:endParaRPr>
          </a:p>
        </p:txBody>
      </p:sp>
      <p:sp>
        <p:nvSpPr>
          <p:cNvPr id="2" name="Text Box 1"/>
          <p:cNvSpPr txBox="1"/>
          <p:nvPr/>
        </p:nvSpPr>
        <p:spPr>
          <a:xfrm>
            <a:off x="541655" y="1925638"/>
            <a:ext cx="5080000" cy="3415030"/>
          </a:xfrm>
          <a:prstGeom prst="rect">
            <a:avLst/>
          </a:prstGeom>
        </p:spPr>
        <p:txBody>
          <a:bodyPr>
            <a:spAutoFit/>
          </a:bodyPr>
          <a:p>
            <a:pPr marL="0" indent="0" algn="just" defTabSz="266700">
              <a:lnSpc>
                <a:spcPct val="100000"/>
              </a:lnSpc>
              <a:spcBef>
                <a:spcPct val="0"/>
              </a:spcBef>
              <a:spcAft>
                <a:spcPct val="0"/>
              </a:spcAft>
            </a:pPr>
            <a:r>
              <a:rPr sz="2400" b="1" i="1">
                <a:ea typeface="Times New Roman" panose="02020603050405020304"/>
                <a:cs typeface="+mn-lt"/>
              </a:rPr>
              <a:t>Mục đích của bài viết:</a:t>
            </a:r>
            <a:endParaRPr sz="2400" b="1" i="1">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So sánh và làm rõ sự khác biệt giữa kinh tế học Keynes và kinh tế học cổ điển</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Hình thức hóa tư tưởng của Keynes thành một mô hình đơn giản, dễ phân tích</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Tạo khung phân tích thống nhất cho thị trường hàng hóa và tiền tệ</a:t>
            </a:r>
            <a:endParaRPr sz="2400">
              <a:ea typeface="Times New Roman" panose="02020603050405020304"/>
              <a:cs typeface="+mn-lt"/>
            </a:endParaRPr>
          </a:p>
        </p:txBody>
      </p:sp>
      <p:sp>
        <p:nvSpPr>
          <p:cNvPr id="3" name="Text Box 2"/>
          <p:cNvSpPr txBox="1"/>
          <p:nvPr/>
        </p:nvSpPr>
        <p:spPr>
          <a:xfrm>
            <a:off x="6429375" y="1919288"/>
            <a:ext cx="5080000" cy="3415030"/>
          </a:xfrm>
          <a:prstGeom prst="rect">
            <a:avLst/>
          </a:prstGeom>
        </p:spPr>
        <p:txBody>
          <a:bodyPr>
            <a:spAutoFit/>
          </a:bodyPr>
          <a:p>
            <a:pPr marL="0" indent="0" algn="just" defTabSz="266700">
              <a:lnSpc>
                <a:spcPct val="100000"/>
              </a:lnSpc>
              <a:spcBef>
                <a:spcPct val="0"/>
              </a:spcBef>
              <a:spcAft>
                <a:spcPct val="0"/>
              </a:spcAft>
            </a:pPr>
            <a:r>
              <a:rPr sz="2400" b="1" i="1">
                <a:ea typeface="Times New Roman" panose="02020603050405020304"/>
                <a:cs typeface="+mn-lt"/>
              </a:rPr>
              <a:t>Vấn đề đặt ra:</a:t>
            </a:r>
            <a:endParaRPr sz="2400" b="1" i="1">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Lý thuyết của Keynes trong </a:t>
            </a:r>
            <a:r>
              <a:rPr sz="2400" i="1">
                <a:ea typeface="Times New Roman" panose="02020603050405020304"/>
                <a:cs typeface="+mn-lt"/>
              </a:rPr>
              <a:t>The General Theory</a:t>
            </a:r>
            <a:r>
              <a:rPr sz="2400">
                <a:ea typeface="Times New Roman" panose="02020603050405020304"/>
                <a:cs typeface="+mn-lt"/>
              </a:rPr>
              <a:t>: Mới mẻ nhưng phức tạp, khó biểu diễn, thiếu công cụ đồ thị rõ ràng</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Tranh luận gay gắt giữa: Trường phái Keynes và Trường phái Cổ điển</a:t>
            </a:r>
            <a:endParaRPr sz="2400">
              <a:ea typeface="Times New Roman" panose="02020603050405020304"/>
              <a:cs typeface="+mn-lt"/>
            </a:endParaRPr>
          </a:p>
          <a:p>
            <a:pPr marL="0" indent="0" algn="just" defTabSz="266700">
              <a:lnSpc>
                <a:spcPct val="100000"/>
              </a:lnSpc>
              <a:spcBef>
                <a:spcPct val="0"/>
              </a:spcBef>
              <a:spcAft>
                <a:spcPct val="0"/>
              </a:spcAft>
            </a:pPr>
            <a:r>
              <a:rPr sz="2400">
                <a:ea typeface="Cardo"/>
                <a:cs typeface="+mn-lt"/>
              </a:rPr>
              <a:t>→ Hicks tìm cách dung hòa và hệ thống hóa hai trường phái này.</a:t>
            </a:r>
            <a:endParaRPr sz="2400">
              <a:ea typeface="Cardo"/>
              <a:cs typeface="+mn-lt"/>
            </a:endParaRPr>
          </a:p>
        </p:txBody>
      </p:sp>
      <p:cxnSp>
        <p:nvCxnSpPr>
          <p:cNvPr id="6" name="Straight Connector 5"/>
          <p:cNvCxnSpPr/>
          <p:nvPr/>
        </p:nvCxnSpPr>
        <p:spPr>
          <a:xfrm>
            <a:off x="5979795" y="1867535"/>
            <a:ext cx="0" cy="346202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290" y="56515"/>
            <a:ext cx="12110085" cy="768350"/>
          </a:xfrm>
          <a:prstGeom prst="rect">
            <a:avLst/>
          </a:prstGeom>
          <a:noFill/>
        </p:spPr>
        <p:txBody>
          <a:bodyPr wrap="square" rtlCol="0">
            <a:spAutoFit/>
          </a:bodyPr>
          <a:p>
            <a:pPr algn="ctr"/>
            <a:r>
              <a:rPr lang="en-US" altLang="en-US" sz="4400" b="1"/>
              <a:t>JOHN R.HICKS V</a:t>
            </a:r>
            <a:r>
              <a:rPr lang="en-US" altLang="en-US" sz="4400" b="1"/>
              <a:t>À</a:t>
            </a:r>
            <a:r>
              <a:rPr lang="en-US" altLang="en-US" sz="4400" b="1"/>
              <a:t> “MR KEYNES AND THE CLASSICS”</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263525" y="857568"/>
            <a:ext cx="5080000" cy="521970"/>
          </a:xfrm>
          <a:prstGeom prst="rect">
            <a:avLst/>
          </a:prstGeom>
        </p:spPr>
        <p:txBody>
          <a:bodyPr>
            <a:spAutoFit/>
          </a:bodyPr>
          <a:p>
            <a:pPr marL="0" indent="0" defTabSz="266700">
              <a:spcBef>
                <a:spcPct val="0"/>
              </a:spcBef>
              <a:spcAft>
                <a:spcPct val="0"/>
              </a:spcAft>
            </a:pPr>
            <a:r>
              <a:rPr sz="2800" b="1">
                <a:ea typeface="Times New Roman" panose="02020603050405020304"/>
                <a:cs typeface="+mn-lt"/>
              </a:rPr>
              <a:t>“Mr Keynes and the Classics”</a:t>
            </a:r>
            <a:r>
              <a:rPr lang="en-US" sz="2800" b="1">
                <a:ea typeface="Times New Roman" panose="02020603050405020304"/>
                <a:cs typeface="+mn-lt"/>
              </a:rPr>
              <a:t>:</a:t>
            </a:r>
            <a:endParaRPr lang="en-US" sz="2800" b="1">
              <a:ea typeface="Times New Roman" panose="02020603050405020304"/>
              <a:cs typeface="+mn-lt"/>
            </a:endParaRPr>
          </a:p>
        </p:txBody>
      </p:sp>
      <p:sp>
        <p:nvSpPr>
          <p:cNvPr id="6" name="Text Box 5"/>
          <p:cNvSpPr txBox="1"/>
          <p:nvPr/>
        </p:nvSpPr>
        <p:spPr>
          <a:xfrm>
            <a:off x="263525" y="1369060"/>
            <a:ext cx="11470640" cy="5169535"/>
          </a:xfrm>
          <a:prstGeom prst="rect">
            <a:avLst/>
          </a:prstGeom>
        </p:spPr>
        <p:txBody>
          <a:bodyPr wrap="square">
            <a:spAutoFit/>
          </a:bodyPr>
          <a:p>
            <a:pPr marL="0" indent="0" defTabSz="266700">
              <a:lnSpc>
                <a:spcPct val="100000"/>
              </a:lnSpc>
              <a:spcBef>
                <a:spcPct val="0"/>
              </a:spcBef>
              <a:spcAft>
                <a:spcPct val="0"/>
              </a:spcAft>
            </a:pPr>
            <a:r>
              <a:rPr sz="2200" b="1" i="1">
                <a:ea typeface="Times New Roman" panose="02020603050405020304"/>
                <a:cs typeface="+mn-lt"/>
              </a:rPr>
              <a:t>Nội dung:</a:t>
            </a:r>
            <a:endParaRPr sz="2200" b="1" i="1">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Xây dựng đường IS để biểu diễn cân bằng thị trường hàng hóa, dựa trên mối quan hệ giữa đầu tư, tiết kiệm, lãi suất và sản lượng.</a:t>
            </a:r>
            <a:endParaRPr sz="2200">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Xây dựng đường LM để biểu diễn cân bằng thị trường tiền tệ, dựa trên lý thuyết cung – cầu tiền tệ của Keynes.</a:t>
            </a:r>
            <a:endParaRPr sz="2200">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Kết hợp hai đường IS và LM trong một khung phân tích thống nhất, qua đó xác định lãi suất và sản lượng cân bằng của nền kinh tế trong ngắn hạn.</a:t>
            </a:r>
            <a:endParaRPr sz="2200">
              <a:ea typeface="Times New Roman" panose="02020603050405020304"/>
              <a:cs typeface="+mn-lt"/>
            </a:endParaRPr>
          </a:p>
          <a:p>
            <a:pPr marL="0" indent="0" defTabSz="266700">
              <a:lnSpc>
                <a:spcPct val="100000"/>
              </a:lnSpc>
              <a:spcBef>
                <a:spcPct val="0"/>
              </a:spcBef>
              <a:spcAft>
                <a:spcPct val="0"/>
              </a:spcAft>
            </a:pPr>
            <a:r>
              <a:rPr sz="2200" b="1">
                <a:solidFill>
                  <a:schemeClr val="accent6">
                    <a:lumMod val="75000"/>
                  </a:schemeClr>
                </a:solidFill>
                <a:ea typeface="Times New Roman" panose="02020603050405020304"/>
                <a:cs typeface="+mn-lt"/>
              </a:rPr>
              <a:t>Thông qua mô hình IS–LM, Hicks cho thấy:</a:t>
            </a:r>
            <a:endParaRPr sz="2200" b="1">
              <a:solidFill>
                <a:schemeClr val="accent6">
                  <a:lumMod val="75000"/>
                </a:schemeClr>
              </a:solidFill>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Nền kinh tế có thể đạt cân bằng ở mức dưới toàn dụng lao động</a:t>
            </a:r>
            <a:endParaRPr sz="2200">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Chính sách tài khóa và chính sách tiền tệ có vai trò quan trọng trong việc ổn định kinh tế vĩ mô</a:t>
            </a:r>
            <a:endParaRPr sz="2200">
              <a:ea typeface="Times New Roman" panose="02020603050405020304"/>
              <a:cs typeface="+mn-lt"/>
            </a:endParaRPr>
          </a:p>
          <a:p>
            <a:pPr marL="0" indent="0" defTabSz="266700">
              <a:lnSpc>
                <a:spcPct val="100000"/>
              </a:lnSpc>
              <a:spcBef>
                <a:spcPct val="0"/>
              </a:spcBef>
              <a:spcAft>
                <a:spcPct val="0"/>
              </a:spcAft>
            </a:pPr>
            <a:r>
              <a:rPr sz="2200" b="1">
                <a:solidFill>
                  <a:schemeClr val="accent6">
                    <a:lumMod val="75000"/>
                  </a:schemeClr>
                </a:solidFill>
                <a:ea typeface="Times New Roman" panose="02020603050405020304"/>
                <a:cs typeface="+mn-lt"/>
              </a:rPr>
              <a:t>Hicks không hoàn toàn phủ nhận kinh tế học cổ điển. Ông cho rằng:</a:t>
            </a:r>
            <a:endParaRPr sz="2200" b="1">
              <a:solidFill>
                <a:schemeClr val="accent6">
                  <a:lumMod val="75000"/>
                </a:schemeClr>
              </a:solidFill>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Keynes đúng trong ngắn hạn</a:t>
            </a:r>
            <a:endParaRPr sz="2200">
              <a:ea typeface="Times New Roman" panose="02020603050405020304"/>
              <a:cs typeface="+mn-lt"/>
            </a:endParaRPr>
          </a:p>
          <a:p>
            <a:pPr marL="0" indent="457200" defTabSz="266700">
              <a:lnSpc>
                <a:spcPct val="100000"/>
              </a:lnSpc>
              <a:spcBef>
                <a:spcPct val="0"/>
              </a:spcBef>
              <a:spcAft>
                <a:spcPct val="0"/>
              </a:spcAft>
            </a:pPr>
            <a:r>
              <a:rPr sz="2200">
                <a:ea typeface="Times New Roman" panose="02020603050405020304"/>
                <a:cs typeface="+mn-lt"/>
              </a:rPr>
              <a:t>Lý thuyết cổ điển có giá trị trong dài hạn</a:t>
            </a:r>
            <a:endParaRPr sz="2200">
              <a:ea typeface="Times New Roman" panose="02020603050405020304"/>
              <a:cs typeface="+mn-lt"/>
            </a:endParaRPr>
          </a:p>
          <a:p>
            <a:pPr marL="0" indent="0" defTabSz="266700">
              <a:lnSpc>
                <a:spcPct val="100000"/>
              </a:lnSpc>
              <a:spcBef>
                <a:spcPct val="0"/>
              </a:spcBef>
              <a:spcAft>
                <a:spcPct val="0"/>
              </a:spcAft>
            </a:pPr>
            <a:r>
              <a:rPr sz="2200">
                <a:solidFill>
                  <a:schemeClr val="accent4">
                    <a:lumMod val="75000"/>
                  </a:schemeClr>
                </a:solidFill>
                <a:ea typeface="Times New Roman" panose="02020603050405020304"/>
                <a:cs typeface="+mn-lt"/>
              </a:rPr>
              <a:t>Mô hình IS–LM của Hicks được xem là </a:t>
            </a:r>
            <a:r>
              <a:rPr sz="2200" b="1">
                <a:solidFill>
                  <a:schemeClr val="accent4">
                    <a:lumMod val="75000"/>
                  </a:schemeClr>
                </a:solidFill>
                <a:ea typeface="Times New Roman" panose="02020603050405020304"/>
                <a:cs typeface="+mn-lt"/>
              </a:rPr>
              <a:t>cầu nối</a:t>
            </a:r>
            <a:r>
              <a:rPr sz="2200">
                <a:solidFill>
                  <a:schemeClr val="accent4">
                    <a:lumMod val="75000"/>
                  </a:schemeClr>
                </a:solidFill>
                <a:ea typeface="Times New Roman" panose="02020603050405020304"/>
                <a:cs typeface="+mn-lt"/>
              </a:rPr>
              <a:t> giữa kinh tế học Keynes và kinh tế học cổ điển, đồng thời trở thành </a:t>
            </a:r>
            <a:r>
              <a:rPr sz="2200" b="1">
                <a:solidFill>
                  <a:schemeClr val="accent4">
                    <a:lumMod val="75000"/>
                  </a:schemeClr>
                </a:solidFill>
                <a:ea typeface="Times New Roman" panose="02020603050405020304"/>
                <a:cs typeface="+mn-lt"/>
              </a:rPr>
              <a:t>mô hình nền tảng</a:t>
            </a:r>
            <a:r>
              <a:rPr sz="2200">
                <a:solidFill>
                  <a:schemeClr val="accent4">
                    <a:lumMod val="75000"/>
                  </a:schemeClr>
                </a:solidFill>
                <a:ea typeface="Times New Roman" panose="02020603050405020304"/>
                <a:cs typeface="+mn-lt"/>
              </a:rPr>
              <a:t> của </a:t>
            </a:r>
            <a:r>
              <a:rPr lang="en-US" sz="2200">
                <a:solidFill>
                  <a:schemeClr val="accent4">
                    <a:lumMod val="75000"/>
                  </a:schemeClr>
                </a:solidFill>
                <a:ea typeface="Times New Roman" panose="02020603050405020304"/>
                <a:cs typeface="+mn-lt"/>
              </a:rPr>
              <a:t>kinh t</a:t>
            </a:r>
            <a:r>
              <a:rPr lang="en-US" altLang="en-US" sz="2200">
                <a:solidFill>
                  <a:schemeClr val="accent4">
                    <a:lumMod val="75000"/>
                  </a:schemeClr>
                </a:solidFill>
                <a:ea typeface="Times New Roman" panose="02020603050405020304"/>
                <a:cs typeface="+mn-lt"/>
              </a:rPr>
              <a:t>ế học </a:t>
            </a:r>
            <a:r>
              <a:rPr sz="2200">
                <a:solidFill>
                  <a:schemeClr val="accent4">
                    <a:lumMod val="75000"/>
                  </a:schemeClr>
                </a:solidFill>
                <a:ea typeface="Times New Roman" panose="02020603050405020304"/>
                <a:cs typeface="+mn-lt"/>
              </a:rPr>
              <a:t>Keynes tân cổ điển</a:t>
            </a:r>
            <a:endParaRPr sz="2200">
              <a:solidFill>
                <a:schemeClr val="accent4">
                  <a:lumMod val="75000"/>
                </a:schemeClr>
              </a:solidFill>
              <a:ea typeface="Times New Roman" panose="02020603050405020304"/>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4290" y="56515"/>
            <a:ext cx="12110085" cy="768350"/>
          </a:xfrm>
          <a:prstGeom prst="rect">
            <a:avLst/>
          </a:prstGeom>
          <a:noFill/>
        </p:spPr>
        <p:txBody>
          <a:bodyPr wrap="square" rtlCol="0">
            <a:spAutoFit/>
          </a:bodyPr>
          <a:p>
            <a:pPr algn="ctr"/>
            <a:r>
              <a:rPr lang="en-US" altLang="en-US" sz="4400" b="1"/>
              <a:t>JOHN R.HICKS V</a:t>
            </a:r>
            <a:r>
              <a:rPr lang="en-US" altLang="en-US" sz="4400" b="1"/>
              <a:t>À</a:t>
            </a:r>
            <a:r>
              <a:rPr lang="en-US" altLang="en-US" sz="4400" b="1"/>
              <a:t> “MR KEYNES AND THE CLASSICS”</a:t>
            </a:r>
            <a:endParaRPr lang="en-US" alt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263525" y="1159828"/>
            <a:ext cx="5080000" cy="521970"/>
          </a:xfrm>
          <a:prstGeom prst="rect">
            <a:avLst/>
          </a:prstGeom>
        </p:spPr>
        <p:txBody>
          <a:bodyPr>
            <a:spAutoFit/>
          </a:bodyPr>
          <a:p>
            <a:pPr marL="0" indent="0" defTabSz="266700">
              <a:spcBef>
                <a:spcPct val="0"/>
              </a:spcBef>
              <a:spcAft>
                <a:spcPct val="0"/>
              </a:spcAft>
            </a:pPr>
            <a:r>
              <a:rPr sz="2800" b="1">
                <a:ea typeface="Times New Roman" panose="02020603050405020304"/>
                <a:cs typeface="+mn-lt"/>
              </a:rPr>
              <a:t>“Mr Keynes and the Classics”</a:t>
            </a:r>
            <a:r>
              <a:rPr lang="en-US" sz="2800" b="1">
                <a:ea typeface="Times New Roman" panose="02020603050405020304"/>
                <a:cs typeface="+mn-lt"/>
              </a:rPr>
              <a:t>:</a:t>
            </a:r>
            <a:endParaRPr lang="en-US" sz="2800" b="1">
              <a:ea typeface="Times New Roman" panose="02020603050405020304"/>
              <a:cs typeface="+mn-lt"/>
            </a:endParaRPr>
          </a:p>
        </p:txBody>
      </p:sp>
      <p:sp>
        <p:nvSpPr>
          <p:cNvPr id="2" name="Text Box 1"/>
          <p:cNvSpPr txBox="1"/>
          <p:nvPr/>
        </p:nvSpPr>
        <p:spPr>
          <a:xfrm>
            <a:off x="1588770" y="1875155"/>
            <a:ext cx="8716645" cy="3415030"/>
          </a:xfrm>
          <a:prstGeom prst="rect">
            <a:avLst/>
          </a:prstGeom>
        </p:spPr>
        <p:txBody>
          <a:bodyPr wrap="square">
            <a:spAutoFit/>
          </a:bodyPr>
          <a:p>
            <a:pPr marL="0" indent="0" algn="just" defTabSz="266700">
              <a:lnSpc>
                <a:spcPct val="100000"/>
              </a:lnSpc>
              <a:spcBef>
                <a:spcPct val="0"/>
              </a:spcBef>
              <a:spcAft>
                <a:spcPct val="0"/>
              </a:spcAft>
            </a:pPr>
            <a:r>
              <a:rPr sz="2400" b="1" i="1">
                <a:ea typeface="Times New Roman" panose="02020603050405020304"/>
                <a:cs typeface="+mn-lt"/>
              </a:rPr>
              <a:t>Đóng góp:</a:t>
            </a:r>
            <a:endParaRPr sz="2400" b="1" i="1">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Lần đầu tiên: Trình bày lý thuyết Keynes bằng đồ thị</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Tạo ra: Mô hình IS–LM</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Trở thành: Nền tảng của kinh tế học Keynes tân cổ điển, Nội dung chuẩn trong giáo trình kinh tế vĩ mô</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Giúp: Giảng dạy </a:t>
            </a:r>
            <a:r>
              <a:rPr lang="en-US" sz="2400">
                <a:ea typeface="Times New Roman" panose="02020603050405020304"/>
                <a:cs typeface="+mn-lt"/>
              </a:rPr>
              <a:t>kinh t</a:t>
            </a:r>
            <a:r>
              <a:rPr lang="en-US" altLang="en-US" sz="2400">
                <a:ea typeface="Times New Roman" panose="02020603050405020304"/>
                <a:cs typeface="+mn-lt"/>
              </a:rPr>
              <a:t>ế học </a:t>
            </a:r>
            <a:r>
              <a:rPr sz="2400">
                <a:ea typeface="Times New Roman" panose="02020603050405020304"/>
                <a:cs typeface="+mn-lt"/>
              </a:rPr>
              <a:t>Keynes một cách hệ thống, Phân tích chính sách tài khóa – tiền tệ</a:t>
            </a:r>
            <a:endParaRPr sz="2400">
              <a:ea typeface="Times New Roman" panose="02020603050405020304"/>
              <a:cs typeface="+mn-lt"/>
            </a:endParaRPr>
          </a:p>
          <a:p>
            <a:pPr marL="0" indent="457200" algn="just" defTabSz="266700">
              <a:lnSpc>
                <a:spcPct val="100000"/>
              </a:lnSpc>
              <a:spcBef>
                <a:spcPct val="0"/>
              </a:spcBef>
              <a:spcAft>
                <a:spcPct val="0"/>
              </a:spcAft>
            </a:pPr>
            <a:r>
              <a:rPr sz="2400">
                <a:ea typeface="Times New Roman" panose="02020603050405020304"/>
                <a:cs typeface="+mn-lt"/>
              </a:rPr>
              <a:t>Là tiền đề cho: Mô hình AD–AS, Các mô hình vĩ mô ngắn hạn hiện đại</a:t>
            </a:r>
            <a:endParaRPr sz="2400">
              <a:ea typeface="Times New Roman" panose="02020603050405020304"/>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Picture 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48030" y="3552190"/>
            <a:ext cx="2695575" cy="3113405"/>
          </a:xfrm>
          <a:prstGeom prst="rect">
            <a:avLst/>
          </a:prstGeom>
        </p:spPr>
      </p:pic>
      <p:pic>
        <p:nvPicPr>
          <p:cNvPr id="8" name="Picture 7"/>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63270" y="812165"/>
            <a:ext cx="3013075" cy="3045460"/>
          </a:xfrm>
          <a:prstGeom prst="rect">
            <a:avLst/>
          </a:prstGeom>
        </p:spPr>
      </p:pic>
      <p:sp>
        <p:nvSpPr>
          <p:cNvPr id="4" name="Text Box 3"/>
          <p:cNvSpPr txBox="1"/>
          <p:nvPr/>
        </p:nvSpPr>
        <p:spPr>
          <a:xfrm>
            <a:off x="598805" y="56515"/>
            <a:ext cx="11576050" cy="768350"/>
          </a:xfrm>
          <a:prstGeom prst="rect">
            <a:avLst/>
          </a:prstGeom>
          <a:noFill/>
        </p:spPr>
        <p:txBody>
          <a:bodyPr wrap="square" rtlCol="0">
            <a:spAutoFit/>
          </a:bodyPr>
          <a:p>
            <a:r>
              <a:rPr lang="en-US" sz="4400" b="1"/>
              <a:t>S</a:t>
            </a:r>
            <a:r>
              <a:rPr lang="en-US" altLang="en-US" sz="4400" b="1"/>
              <a:t>Ự RA </a:t>
            </a:r>
            <a:r>
              <a:rPr lang="en-US" altLang="en-US" sz="4400" b="1"/>
              <a:t>Đ</a:t>
            </a:r>
            <a:r>
              <a:rPr lang="en-US" altLang="en-US" sz="4400" b="1"/>
              <a:t>ỜI CỦA MỘT KHUNG PH</a:t>
            </a:r>
            <a:r>
              <a:rPr lang="en-US" altLang="en-US" sz="4400" b="1"/>
              <a:t>Â</a:t>
            </a:r>
            <a:r>
              <a:rPr lang="en-US" sz="4400" b="1"/>
              <a:t>N T</a:t>
            </a:r>
            <a:r>
              <a:rPr lang="en-US" altLang="en-US" sz="4400" b="1"/>
              <a:t>Í</a:t>
            </a:r>
            <a:r>
              <a:rPr lang="en-US" altLang="en-US" sz="4400" b="1"/>
              <a:t>CH MỚI</a:t>
            </a:r>
            <a:endParaRPr lang="en-US" altLang="en-US" sz="4400" b="1"/>
          </a:p>
        </p:txBody>
      </p:sp>
      <p:sp>
        <p:nvSpPr>
          <p:cNvPr id="10" name="Text Box 9"/>
          <p:cNvSpPr txBox="1"/>
          <p:nvPr/>
        </p:nvSpPr>
        <p:spPr>
          <a:xfrm>
            <a:off x="4264660" y="1200150"/>
            <a:ext cx="6555740" cy="1198880"/>
          </a:xfrm>
          <a:prstGeom prst="rect">
            <a:avLst/>
          </a:prstGeom>
          <a:noFill/>
        </p:spPr>
        <p:txBody>
          <a:bodyPr wrap="square" rtlCol="0">
            <a:spAutoFit/>
          </a:bodyPr>
          <a:p>
            <a:pPr algn="just"/>
            <a:r>
              <a:rPr lang="en-US" sz="2400" b="1"/>
              <a:t>Ngu</a:t>
            </a:r>
            <a:r>
              <a:rPr lang="en-US" altLang="en-US" sz="2400" b="1"/>
              <a:t>ồn gốc:</a:t>
            </a:r>
            <a:r>
              <a:rPr lang="en-US" altLang="en-US" sz="2400"/>
              <a:t> Mô hình </a:t>
            </a:r>
            <a:r>
              <a:rPr lang="en-US" altLang="en-US" sz="2400"/>
              <a:t>đư</a:t>
            </a:r>
            <a:r>
              <a:rPr lang="en-US" altLang="en-US" sz="2400"/>
              <a:t>ợc John R. Hicks giới thiệu n</a:t>
            </a:r>
            <a:r>
              <a:rPr lang="en-US" altLang="en-US" sz="2400"/>
              <a:t>ă</a:t>
            </a:r>
            <a:r>
              <a:rPr lang="en-US" altLang="en-US" sz="2400"/>
              <a:t>m 1937 trong bài viết nổi tiếng “Mr. Keynes and the Classics”</a:t>
            </a:r>
            <a:endParaRPr lang="en-US" altLang="en-US" sz="2400"/>
          </a:p>
        </p:txBody>
      </p:sp>
      <p:sp>
        <p:nvSpPr>
          <p:cNvPr id="11" name="Text Box 10"/>
          <p:cNvSpPr txBox="1"/>
          <p:nvPr/>
        </p:nvSpPr>
        <p:spPr>
          <a:xfrm>
            <a:off x="4264660" y="2540635"/>
            <a:ext cx="6556375" cy="1198880"/>
          </a:xfrm>
          <a:prstGeom prst="rect">
            <a:avLst/>
          </a:prstGeom>
          <a:noFill/>
        </p:spPr>
        <p:txBody>
          <a:bodyPr wrap="square" rtlCol="0">
            <a:spAutoFit/>
          </a:bodyPr>
          <a:p>
            <a:pPr algn="just"/>
            <a:r>
              <a:rPr lang="en-US" sz="2400" b="1"/>
              <a:t>M</a:t>
            </a:r>
            <a:r>
              <a:rPr lang="en-US" altLang="en-US" sz="2400" b="1"/>
              <a:t>ục </a:t>
            </a:r>
            <a:r>
              <a:rPr lang="en-US" altLang="en-US" sz="2400" b="1"/>
              <a:t>đ</a:t>
            </a:r>
            <a:r>
              <a:rPr lang="en-US" altLang="en-US" sz="2400" b="1"/>
              <a:t>ích:</a:t>
            </a:r>
            <a:r>
              <a:rPr lang="en-US" altLang="en-US" sz="2400"/>
              <a:t> Hệ thống hóa t</a:t>
            </a:r>
            <a:r>
              <a:rPr lang="en-US" altLang="en-US" sz="2400"/>
              <a:t>ư</a:t>
            </a:r>
            <a:r>
              <a:rPr lang="en-US" sz="2400"/>
              <a:t> t</a:t>
            </a:r>
            <a:r>
              <a:rPr lang="en-US" altLang="en-US" sz="2400"/>
              <a:t>ư</a:t>
            </a:r>
            <a:r>
              <a:rPr lang="en-US" altLang="en-US" sz="2400"/>
              <a:t>ởng của John Maynard Keynes trong tác phẩm “The General Theory of Employment, Interest and Money”(1936)</a:t>
            </a:r>
            <a:endParaRPr lang="en-US" altLang="en-US" sz="2400"/>
          </a:p>
        </p:txBody>
      </p:sp>
      <p:sp>
        <p:nvSpPr>
          <p:cNvPr id="12" name="Text Box 11"/>
          <p:cNvSpPr txBox="1"/>
          <p:nvPr/>
        </p:nvSpPr>
        <p:spPr>
          <a:xfrm>
            <a:off x="4260215" y="4131310"/>
            <a:ext cx="6560185" cy="2306955"/>
          </a:xfrm>
          <a:prstGeom prst="rect">
            <a:avLst/>
          </a:prstGeom>
          <a:noFill/>
        </p:spPr>
        <p:txBody>
          <a:bodyPr wrap="square" rtlCol="0">
            <a:spAutoFit/>
          </a:bodyPr>
          <a:p>
            <a:pPr algn="just"/>
            <a:r>
              <a:rPr lang="en-US" altLang="en-US" sz="2400" b="1"/>
              <a:t>Vai trò:</a:t>
            </a:r>
            <a:r>
              <a:rPr lang="en-US" altLang="en-US" sz="2400"/>
              <a:t> Thông qua việc kết hợp </a:t>
            </a:r>
            <a:r>
              <a:rPr lang="en-US" altLang="en-US" sz="2400"/>
              <a:t>đ</a:t>
            </a:r>
            <a:r>
              <a:rPr lang="en-US" altLang="en-US" sz="2400"/>
              <a:t>ồng thời thị tr</a:t>
            </a:r>
            <a:r>
              <a:rPr lang="en-US" altLang="en-US" sz="2400"/>
              <a:t>ư</a:t>
            </a:r>
            <a:r>
              <a:rPr lang="en-US" altLang="en-US" sz="2400"/>
              <a:t>ờng hàng hóa và thị tr</a:t>
            </a:r>
            <a:r>
              <a:rPr lang="en-US" altLang="en-US" sz="2400"/>
              <a:t>ư</a:t>
            </a:r>
            <a:r>
              <a:rPr lang="en-US" altLang="en-US" sz="2400"/>
              <a:t>ờng tiền tệ, IS–LM cho phép xác </a:t>
            </a:r>
            <a:r>
              <a:rPr lang="en-US" altLang="en-US" sz="2400"/>
              <a:t>đ</a:t>
            </a:r>
            <a:r>
              <a:rPr lang="en-US" altLang="en-US" sz="2400"/>
              <a:t>ịnh mức sản l</a:t>
            </a:r>
            <a:r>
              <a:rPr lang="en-US" altLang="en-US" sz="2400"/>
              <a:t>ư</a:t>
            </a:r>
            <a:r>
              <a:rPr lang="en-US" altLang="en-US" sz="2400"/>
              <a:t>ợng và lãi suất cân bằng, từ </a:t>
            </a:r>
            <a:r>
              <a:rPr lang="en-US" altLang="en-US" sz="2400"/>
              <a:t>đ</a:t>
            </a:r>
            <a:r>
              <a:rPr lang="en-US" altLang="en-US" sz="2400"/>
              <a:t>ó cung cấp một khung phân tích hữu ích cho việc </a:t>
            </a:r>
            <a:r>
              <a:rPr lang="en-US" altLang="en-US" sz="2400"/>
              <a:t>đ</a:t>
            </a:r>
            <a:r>
              <a:rPr lang="en-US" altLang="en-US" sz="2400"/>
              <a:t>ánh giá vai trò của chính sách tài khóa và chính sách tiền tệ trong nền kinh tế </a:t>
            </a:r>
            <a:r>
              <a:rPr lang="en-US" altLang="en-US" sz="2400"/>
              <a:t>đ</a:t>
            </a:r>
            <a:r>
              <a:rPr lang="en-US" altLang="en-US" sz="2400"/>
              <a:t>óng.</a:t>
            </a:r>
            <a:endParaRPr lang="en-US" altLang="en-US" sz="2400"/>
          </a:p>
        </p:txBody>
      </p:sp>
      <p:cxnSp>
        <p:nvCxnSpPr>
          <p:cNvPr id="14" name="Straight Connector 13"/>
          <p:cNvCxnSpPr/>
          <p:nvPr/>
        </p:nvCxnSpPr>
        <p:spPr>
          <a:xfrm>
            <a:off x="-292100"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nnamed (1)"/>
          <p:cNvPicPr>
            <a:picLocks noChangeAspect="1"/>
          </p:cNvPicPr>
          <p:nvPr/>
        </p:nvPicPr>
        <p:blipFill>
          <a:blip r:embed="rId1"/>
          <a:stretch>
            <a:fillRect/>
          </a:stretch>
        </p:blipFill>
        <p:spPr>
          <a:xfrm>
            <a:off x="3115945" y="0"/>
            <a:ext cx="549783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98805" y="56515"/>
            <a:ext cx="11576050" cy="768350"/>
          </a:xfrm>
          <a:prstGeom prst="rect">
            <a:avLst/>
          </a:prstGeom>
          <a:noFill/>
        </p:spPr>
        <p:txBody>
          <a:bodyPr wrap="square" rtlCol="0">
            <a:spAutoFit/>
          </a:bodyPr>
          <a:p>
            <a:r>
              <a:rPr lang="en-US" altLang="en-US" sz="4400" b="1"/>
              <a:t>ĐƯ</a:t>
            </a:r>
            <a:r>
              <a:rPr lang="en-US" altLang="en-US" sz="4400" b="1"/>
              <a:t>ỜNG IS: C</a:t>
            </a:r>
            <a:r>
              <a:rPr lang="en-US" altLang="en-US" sz="4400" b="1"/>
              <a:t>Â</a:t>
            </a:r>
            <a:r>
              <a:rPr lang="en-US" sz="4400" b="1"/>
              <a:t>N B</a:t>
            </a:r>
            <a:r>
              <a:rPr lang="en-US" altLang="en-US" sz="4400" b="1"/>
              <a:t>ẰNG THỊ TR</a:t>
            </a:r>
            <a:r>
              <a:rPr lang="en-US" altLang="en-US" sz="4400" b="1"/>
              <a:t>Ư</a:t>
            </a:r>
            <a:r>
              <a:rPr lang="en-US" altLang="en-US" sz="4400" b="1"/>
              <a:t>ỜNG H</a:t>
            </a:r>
            <a:r>
              <a:rPr lang="en-US" altLang="en-US" sz="4400" b="1"/>
              <a:t>À</a:t>
            </a:r>
            <a:r>
              <a:rPr lang="en-US" altLang="en-US" sz="4400" b="1"/>
              <a:t>NG H</a:t>
            </a:r>
            <a:r>
              <a:rPr lang="en-US" altLang="en-US" sz="4400" b="1"/>
              <a:t>Ó</a:t>
            </a:r>
            <a:r>
              <a:rPr lang="en-US" altLang="en-US" sz="4400" b="1"/>
              <a:t>A</a:t>
            </a:r>
            <a:endParaRPr lang="en-US" altLang="en-US" sz="4400" b="1"/>
          </a:p>
        </p:txBody>
      </p:sp>
      <p:sp>
        <p:nvSpPr>
          <p:cNvPr id="5" name="Text Box 4"/>
          <p:cNvSpPr txBox="1"/>
          <p:nvPr/>
        </p:nvSpPr>
        <p:spPr>
          <a:xfrm>
            <a:off x="518795" y="956310"/>
            <a:ext cx="5271770" cy="2306955"/>
          </a:xfrm>
          <a:prstGeom prst="rect">
            <a:avLst/>
          </a:prstGeom>
          <a:noFill/>
        </p:spPr>
        <p:txBody>
          <a:bodyPr wrap="square" rtlCol="0">
            <a:spAutoFit/>
          </a:bodyPr>
          <a:p>
            <a:pPr algn="just"/>
            <a:r>
              <a:rPr lang="en-US" altLang="en-US" sz="2400" b="1"/>
              <a:t>Đ</a:t>
            </a:r>
            <a:r>
              <a:rPr lang="en-US" altLang="en-US" sz="2400" b="1"/>
              <a:t>ịnh ngh</a:t>
            </a:r>
            <a:r>
              <a:rPr lang="en-US" altLang="en-US" sz="2400" b="1"/>
              <a:t>ĩ</a:t>
            </a:r>
            <a:r>
              <a:rPr lang="en-US" altLang="en-US" sz="2400" b="1"/>
              <a:t>a:</a:t>
            </a:r>
            <a:endParaRPr lang="en-US" altLang="en-US" sz="2400" b="1"/>
          </a:p>
          <a:p>
            <a:pPr algn="just"/>
            <a:r>
              <a:rPr lang="en-US" altLang="en-US" sz="2400" b="1">
                <a:solidFill>
                  <a:schemeClr val="accent6">
                    <a:lumMod val="75000"/>
                  </a:schemeClr>
                </a:solidFill>
              </a:rPr>
              <a:t>IS (Investment-Saving)</a:t>
            </a:r>
            <a:r>
              <a:rPr lang="en-US" altLang="en-US" sz="2400"/>
              <a:t> là một </a:t>
            </a:r>
            <a:r>
              <a:rPr lang="en-US" altLang="en-US" sz="2400"/>
              <a:t>đư</a:t>
            </a:r>
            <a:r>
              <a:rPr lang="en-US" altLang="en-US" sz="2400"/>
              <a:t>ờng thể hiện các tổ hợp khác nhau giữa </a:t>
            </a:r>
            <a:r>
              <a:rPr lang="en-US" altLang="en-US" sz="2400" b="1">
                <a:solidFill>
                  <a:schemeClr val="accent4">
                    <a:lumMod val="75000"/>
                  </a:schemeClr>
                </a:solidFill>
              </a:rPr>
              <a:t>lãi suất thực (r)</a:t>
            </a:r>
            <a:r>
              <a:rPr lang="en-US" altLang="en-US" sz="2400"/>
              <a:t> và </a:t>
            </a:r>
            <a:r>
              <a:rPr lang="en-US" altLang="en-US" sz="2400" b="1">
                <a:solidFill>
                  <a:schemeClr val="accent4">
                    <a:lumMod val="75000"/>
                  </a:schemeClr>
                </a:solidFill>
              </a:rPr>
              <a:t>tổng sản l</a:t>
            </a:r>
            <a:r>
              <a:rPr lang="en-US" altLang="en-US" sz="2400" b="1">
                <a:solidFill>
                  <a:schemeClr val="accent4">
                    <a:lumMod val="75000"/>
                  </a:schemeClr>
                </a:solidFill>
              </a:rPr>
              <a:t>ư</a:t>
            </a:r>
            <a:r>
              <a:rPr lang="en-US" altLang="en-US" sz="2400" b="1">
                <a:solidFill>
                  <a:schemeClr val="accent4">
                    <a:lumMod val="75000"/>
                  </a:schemeClr>
                </a:solidFill>
              </a:rPr>
              <a:t>ợng (Y)</a:t>
            </a:r>
            <a:r>
              <a:rPr lang="en-US" altLang="en-US" sz="2400"/>
              <a:t> mà tại </a:t>
            </a:r>
            <a:r>
              <a:rPr lang="en-US" altLang="en-US" sz="2400"/>
              <a:t>đ</a:t>
            </a:r>
            <a:r>
              <a:rPr lang="en-US" altLang="en-US" sz="2400"/>
              <a:t>ó thị tr</a:t>
            </a:r>
            <a:r>
              <a:rPr lang="en-US" altLang="en-US" sz="2400"/>
              <a:t>ư</a:t>
            </a:r>
            <a:r>
              <a:rPr lang="en-US" altLang="en-US" sz="2400"/>
              <a:t>ờng hàng hóa </a:t>
            </a:r>
            <a:r>
              <a:rPr lang="en-US" altLang="en-US" sz="2400"/>
              <a:t>đ</a:t>
            </a:r>
            <a:r>
              <a:rPr lang="en-US" altLang="en-US" sz="2400"/>
              <a:t>ạt trạng thái cân bằng.</a:t>
            </a:r>
            <a:endParaRPr lang="en-US" altLang="en-US" sz="2400"/>
          </a:p>
        </p:txBody>
      </p:sp>
      <p:sp>
        <p:nvSpPr>
          <p:cNvPr id="6" name="Text Box 5"/>
          <p:cNvSpPr txBox="1"/>
          <p:nvPr/>
        </p:nvSpPr>
        <p:spPr>
          <a:xfrm>
            <a:off x="518795" y="3312795"/>
            <a:ext cx="5271770" cy="1568450"/>
          </a:xfrm>
          <a:prstGeom prst="rect">
            <a:avLst/>
          </a:prstGeom>
          <a:noFill/>
        </p:spPr>
        <p:txBody>
          <a:bodyPr wrap="square" rtlCol="0">
            <a:spAutoFit/>
          </a:bodyPr>
          <a:p>
            <a:pPr algn="just"/>
            <a:r>
              <a:rPr lang="en-US" sz="2400" b="1"/>
              <a:t>C</a:t>
            </a:r>
            <a:r>
              <a:rPr lang="en-US" altLang="en-US" sz="2400" b="1"/>
              <a:t>ông thức:</a:t>
            </a:r>
            <a:endParaRPr lang="en-US" altLang="en-US" sz="2400" b="1"/>
          </a:p>
          <a:p>
            <a:pPr algn="ctr"/>
            <a:r>
              <a:rPr lang="en-US" altLang="en-US" sz="2400"/>
              <a:t>Y = C(Y − T) + I(r) + G</a:t>
            </a:r>
            <a:endParaRPr lang="en-US" altLang="en-US" sz="2400"/>
          </a:p>
          <a:p>
            <a:pPr algn="just"/>
            <a:r>
              <a:rPr lang="en-US" altLang="en-US" sz="2400" i="1"/>
              <a:t>Trong </a:t>
            </a:r>
            <a:r>
              <a:rPr lang="en-US" altLang="en-US" sz="2400" i="1"/>
              <a:t>đ</a:t>
            </a:r>
            <a:r>
              <a:rPr lang="en-US" altLang="en-US" sz="2400" i="1"/>
              <a:t>ó:</a:t>
            </a:r>
            <a:r>
              <a:rPr lang="en-US" altLang="en-US" sz="2400"/>
              <a:t> </a:t>
            </a:r>
            <a:r>
              <a:rPr lang="en-US" altLang="en-US" sz="2400" b="1">
                <a:solidFill>
                  <a:schemeClr val="accent4">
                    <a:lumMod val="75000"/>
                  </a:schemeClr>
                </a:solidFill>
              </a:rPr>
              <a:t>C</a:t>
            </a:r>
            <a:r>
              <a:rPr lang="en-US" altLang="en-US" sz="2400">
                <a:solidFill>
                  <a:schemeClr val="accent4">
                    <a:lumMod val="75000"/>
                  </a:schemeClr>
                </a:solidFill>
              </a:rPr>
              <a:t> </a:t>
            </a:r>
            <a:r>
              <a:rPr lang="en-US" altLang="en-US" sz="2400"/>
              <a:t>là tiêu dùng, </a:t>
            </a:r>
            <a:r>
              <a:rPr lang="en-US" altLang="en-US" sz="2400" b="1">
                <a:solidFill>
                  <a:schemeClr val="accent4">
                    <a:lumMod val="75000"/>
                  </a:schemeClr>
                </a:solidFill>
              </a:rPr>
              <a:t>I</a:t>
            </a:r>
            <a:r>
              <a:rPr lang="en-US" altLang="en-US" sz="2400"/>
              <a:t> là </a:t>
            </a:r>
            <a:r>
              <a:rPr lang="en-US" altLang="en-US" sz="2400"/>
              <a:t>đ</a:t>
            </a:r>
            <a:r>
              <a:rPr lang="en-US" altLang="en-US" sz="2400"/>
              <a:t>ầu t</a:t>
            </a:r>
            <a:r>
              <a:rPr lang="en-US" altLang="en-US" sz="2400"/>
              <a:t>ư</a:t>
            </a:r>
            <a:r>
              <a:rPr lang="en-US" sz="2400"/>
              <a:t>, </a:t>
            </a:r>
            <a:r>
              <a:rPr lang="en-US" sz="2400" b="1">
                <a:solidFill>
                  <a:schemeClr val="accent4">
                    <a:lumMod val="75000"/>
                  </a:schemeClr>
                </a:solidFill>
              </a:rPr>
              <a:t>G</a:t>
            </a:r>
            <a:r>
              <a:rPr lang="en-US" sz="2400"/>
              <a:t> l</a:t>
            </a:r>
            <a:r>
              <a:rPr lang="en-US" altLang="en-US" sz="2400"/>
              <a:t>à chi tiêu chính phủ, </a:t>
            </a:r>
            <a:r>
              <a:rPr lang="en-US" altLang="en-US" sz="2400" b="1">
                <a:solidFill>
                  <a:schemeClr val="accent4">
                    <a:lumMod val="75000"/>
                  </a:schemeClr>
                </a:solidFill>
              </a:rPr>
              <a:t>T</a:t>
            </a:r>
            <a:r>
              <a:rPr lang="en-US" altLang="en-US" sz="2400"/>
              <a:t> là thuế, </a:t>
            </a:r>
            <a:r>
              <a:rPr lang="en-US" altLang="en-US" sz="2400" b="1">
                <a:solidFill>
                  <a:schemeClr val="accent4">
                    <a:lumMod val="75000"/>
                  </a:schemeClr>
                </a:solidFill>
              </a:rPr>
              <a:t>r</a:t>
            </a:r>
            <a:r>
              <a:rPr lang="en-US" altLang="en-US" sz="2400"/>
              <a:t> là lãi suất</a:t>
            </a:r>
            <a:endParaRPr lang="en-US" altLang="en-US" sz="2400"/>
          </a:p>
        </p:txBody>
      </p:sp>
      <p:sp>
        <p:nvSpPr>
          <p:cNvPr id="7" name="Text Box 6"/>
          <p:cNvSpPr txBox="1"/>
          <p:nvPr/>
        </p:nvSpPr>
        <p:spPr>
          <a:xfrm>
            <a:off x="519430" y="5339715"/>
            <a:ext cx="5653405" cy="1568450"/>
          </a:xfrm>
          <a:prstGeom prst="rect">
            <a:avLst/>
          </a:prstGeom>
          <a:noFill/>
        </p:spPr>
        <p:txBody>
          <a:bodyPr wrap="square" rtlCol="0">
            <a:spAutoFit/>
          </a:bodyPr>
          <a:p>
            <a:pPr algn="just"/>
            <a:r>
              <a:rPr lang="en-US" altLang="en-US" sz="2400" b="1"/>
              <a:t>Đ</a:t>
            </a:r>
            <a:r>
              <a:rPr lang="en-US" altLang="en-US" sz="2400" b="1"/>
              <a:t>ặc </a:t>
            </a:r>
            <a:r>
              <a:rPr lang="en-US" altLang="en-US" sz="2400" b="1"/>
              <a:t>đ</a:t>
            </a:r>
            <a:r>
              <a:rPr lang="en-US" sz="2400" b="1"/>
              <a:t>i</a:t>
            </a:r>
            <a:r>
              <a:rPr lang="en-US" altLang="en-US" sz="2400" b="1"/>
              <a:t>ểm </a:t>
            </a:r>
            <a:r>
              <a:rPr lang="en-US" altLang="en-US" sz="2400" b="1"/>
              <a:t>đư</a:t>
            </a:r>
            <a:r>
              <a:rPr lang="en-US" altLang="en-US" sz="2400" b="1"/>
              <a:t>ờng IS:</a:t>
            </a:r>
            <a:r>
              <a:rPr lang="en-US" altLang="en-US" sz="2400"/>
              <a:t> Dốc xuống (</a:t>
            </a:r>
            <a:r>
              <a:rPr lang="en-US" altLang="en-US" sz="2400"/>
              <a:t>đ</a:t>
            </a:r>
            <a:r>
              <a:rPr lang="en-US" altLang="en-US" sz="2400"/>
              <a:t>ộ dốc âm)</a:t>
            </a:r>
            <a:endParaRPr lang="en-US" altLang="en-US" sz="2400"/>
          </a:p>
          <a:p>
            <a:pPr algn="just"/>
            <a:r>
              <a:rPr lang="en-US" altLang="en-US" sz="2400"/>
              <a:t>Lãi suất giảm </a:t>
            </a:r>
            <a:r>
              <a:rPr sz="2400">
                <a:latin typeface="Times New Roman" panose="02020603050405020304"/>
                <a:ea typeface="Times New Roman" panose="02020603050405020304"/>
                <a:sym typeface="+mn-ea"/>
              </a:rPr>
              <a:t>→</a:t>
            </a:r>
            <a:r>
              <a:rPr lang="en-US" altLang="en-US" sz="2400"/>
              <a:t> Chi tiêu dự kiến t</a:t>
            </a:r>
            <a:r>
              <a:rPr lang="en-US" altLang="en-US" sz="2400"/>
              <a:t>ă</a:t>
            </a:r>
            <a:r>
              <a:rPr lang="en-US" altLang="en-US" sz="2400"/>
              <a:t>ng </a:t>
            </a:r>
            <a:r>
              <a:rPr sz="2400">
                <a:latin typeface="Times New Roman" panose="02020603050405020304"/>
                <a:ea typeface="Times New Roman" panose="02020603050405020304"/>
                <a:sym typeface="+mn-ea"/>
              </a:rPr>
              <a:t>→</a:t>
            </a:r>
            <a:r>
              <a:rPr lang="en-US" altLang="en-US" sz="2400"/>
              <a:t> Sản l</a:t>
            </a:r>
            <a:r>
              <a:rPr lang="en-US" altLang="en-US" sz="2400"/>
              <a:t>ư</a:t>
            </a:r>
            <a:r>
              <a:rPr lang="en-US" altLang="en-US" sz="2400"/>
              <a:t>ợng t</a:t>
            </a:r>
            <a:r>
              <a:rPr lang="en-US" altLang="en-US" sz="2400"/>
              <a:t>ă</a:t>
            </a:r>
            <a:r>
              <a:rPr lang="en-US" altLang="en-US" sz="2400"/>
              <a:t>ng </a:t>
            </a:r>
            <a:endParaRPr lang="en-US" altLang="en-US" sz="2400"/>
          </a:p>
          <a:p>
            <a:pPr algn="just"/>
            <a:endParaRPr lang="en-US" altLang="en-US" sz="2400"/>
          </a:p>
        </p:txBody>
      </p:sp>
      <p:pic>
        <p:nvPicPr>
          <p:cNvPr id="8" name="Picture 7" descr="IMG_25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035040" y="1433830"/>
            <a:ext cx="6156960" cy="5161280"/>
          </a:xfrm>
          <a:prstGeom prst="rect">
            <a:avLst/>
          </a:prstGeom>
          <a:noFill/>
          <a:ln w="9525">
            <a:noFill/>
          </a:ln>
        </p:spPr>
      </p:pic>
      <p:cxnSp>
        <p:nvCxnSpPr>
          <p:cNvPr id="14" name="Straight Connector 13"/>
          <p:cNvCxnSpPr/>
          <p:nvPr/>
        </p:nvCxnSpPr>
        <p:spPr>
          <a:xfrm>
            <a:off x="-292100"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Picture 7"/>
          <p:cNvPicPr>
            <a:picLocks noChangeAspect="1"/>
          </p:cNvPicPr>
          <p:nvPr/>
        </p:nvPicPr>
        <p:blipFill>
          <a:blip r:embed="rId1">
            <a:clrChange>
              <a:clrFrom>
                <a:srgbClr val="F0F0E8">
                  <a:alpha val="100000"/>
                </a:srgbClr>
              </a:clrFrom>
              <a:clrTo>
                <a:srgbClr val="F0F0E8">
                  <a:alpha val="100000"/>
                  <a:alpha val="0"/>
                </a:srgbClr>
              </a:clrTo>
            </a:clrChange>
          </a:blip>
          <a:stretch>
            <a:fillRect/>
          </a:stretch>
        </p:blipFill>
        <p:spPr>
          <a:xfrm>
            <a:off x="4148455" y="2124075"/>
            <a:ext cx="3609340" cy="3497580"/>
          </a:xfrm>
          <a:prstGeom prst="rect">
            <a:avLst/>
          </a:prstGeom>
        </p:spPr>
      </p:pic>
      <p:sp>
        <p:nvSpPr>
          <p:cNvPr id="4" name="Text Box 3"/>
          <p:cNvSpPr txBox="1"/>
          <p:nvPr/>
        </p:nvSpPr>
        <p:spPr>
          <a:xfrm>
            <a:off x="1106805" y="56515"/>
            <a:ext cx="11576050" cy="768350"/>
          </a:xfrm>
          <a:prstGeom prst="rect">
            <a:avLst/>
          </a:prstGeom>
          <a:noFill/>
        </p:spPr>
        <p:txBody>
          <a:bodyPr wrap="square" rtlCol="0">
            <a:spAutoFit/>
          </a:bodyPr>
          <a:p>
            <a:r>
              <a:rPr lang="en-US" altLang="en-US" sz="4400" b="1"/>
              <a:t>C</a:t>
            </a:r>
            <a:r>
              <a:rPr lang="en-US" altLang="en-US" sz="4400" b="1"/>
              <a:t>Á</a:t>
            </a:r>
            <a:r>
              <a:rPr lang="en-US" sz="4400" b="1"/>
              <a:t>C Y</a:t>
            </a:r>
            <a:r>
              <a:rPr lang="en-US" altLang="en-US" sz="4400" b="1"/>
              <a:t>ẾU TỐ L</a:t>
            </a:r>
            <a:r>
              <a:rPr lang="en-US" altLang="en-US" sz="4400" b="1"/>
              <a:t>À</a:t>
            </a:r>
            <a:r>
              <a:rPr lang="en-US" altLang="en-US" sz="4400" b="1"/>
              <a:t>M DỊCH CHUYỂN ĐƯ</a:t>
            </a:r>
            <a:r>
              <a:rPr lang="en-US" altLang="en-US" sz="4400" b="1"/>
              <a:t>ỜNG IS</a:t>
            </a:r>
            <a:endParaRPr lang="en-US" altLang="en-US" sz="4400" b="1"/>
          </a:p>
        </p:txBody>
      </p:sp>
      <p:sp>
        <p:nvSpPr>
          <p:cNvPr id="5" name="Text Box 4"/>
          <p:cNvSpPr txBox="1"/>
          <p:nvPr/>
        </p:nvSpPr>
        <p:spPr>
          <a:xfrm>
            <a:off x="223520" y="1096010"/>
            <a:ext cx="11470005" cy="768350"/>
          </a:xfrm>
          <a:prstGeom prst="rect">
            <a:avLst/>
          </a:prstGeom>
        </p:spPr>
        <p:txBody>
          <a:bodyPr wrap="square">
            <a:spAutoFit/>
          </a:bodyPr>
          <a:p>
            <a:pPr marL="0" indent="0" algn="just" defTabSz="266700">
              <a:spcBef>
                <a:spcPts val="1200"/>
              </a:spcBef>
              <a:spcAft>
                <a:spcPts val="1200"/>
              </a:spcAft>
            </a:pPr>
            <a:r>
              <a:rPr sz="2200" b="1">
                <a:ea typeface="Times New Roman" panose="02020603050405020304"/>
                <a:cs typeface="+mn-lt"/>
              </a:rPr>
              <a:t>Đường IS</a:t>
            </a:r>
            <a:r>
              <a:rPr sz="2200">
                <a:ea typeface="Times New Roman" panose="02020603050405020304"/>
                <a:cs typeface="+mn-lt"/>
              </a:rPr>
              <a:t> dịch chuyển khi có sự thay đổi trong các yếu tố tự định, tức là các yếu tố không phụ thuộc vào lãi suất.</a:t>
            </a:r>
            <a:endParaRPr sz="2200">
              <a:ea typeface="Times New Roman" panose="02020603050405020304"/>
              <a:cs typeface="+mn-lt"/>
            </a:endParaRPr>
          </a:p>
        </p:txBody>
      </p:sp>
      <p:sp>
        <p:nvSpPr>
          <p:cNvPr id="6" name="Text Box 5"/>
          <p:cNvSpPr txBox="1"/>
          <p:nvPr/>
        </p:nvSpPr>
        <p:spPr>
          <a:xfrm>
            <a:off x="223520" y="2126615"/>
            <a:ext cx="3924935" cy="3497580"/>
          </a:xfrm>
          <a:prstGeom prst="rect">
            <a:avLst/>
          </a:prstGeom>
        </p:spPr>
        <p:txBody>
          <a:bodyPr wrap="square">
            <a:spAutoFit/>
          </a:bodyPr>
          <a:p>
            <a:pPr algn="just" defTabSz="266700">
              <a:spcBef>
                <a:spcPts val="1400"/>
              </a:spcBef>
              <a:spcAft>
                <a:spcPts val="400"/>
              </a:spcAft>
            </a:pPr>
            <a:r>
              <a:rPr sz="2200" b="1" i="1">
                <a:solidFill>
                  <a:srgbClr val="000000"/>
                </a:solidFill>
                <a:ea typeface="DengXian" panose="02010600030101010101" charset="-122"/>
                <a:cs typeface="+mn-lt"/>
              </a:rPr>
              <a:t>Đường IS dịch sang phải khi:</a:t>
            </a:r>
            <a:endParaRPr sz="2200" b="1" i="1">
              <a:solidFill>
                <a:srgbClr val="000000"/>
              </a:solidFill>
              <a:ea typeface="DengXian" panose="02010600030101010101" charset="-122"/>
              <a:cs typeface="+mn-lt"/>
            </a:endParaRPr>
          </a:p>
          <a:p>
            <a:pPr marL="0" indent="0" algn="just" defTabSz="266700">
              <a:spcBef>
                <a:spcPts val="1200"/>
              </a:spcBef>
              <a:spcAft>
                <a:spcPct val="0"/>
              </a:spcAft>
            </a:pPr>
            <a:r>
              <a:rPr sz="2200">
                <a:ea typeface="Times New Roman" panose="02020603050405020304"/>
                <a:cs typeface="+mn-lt"/>
              </a:rPr>
              <a:t>- Chi tiêu chính phủ (G) tăng</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Thuế (T) giảm</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Tiêu dùng tự định (C₀) tăng</a:t>
            </a:r>
            <a:endParaRPr sz="2200">
              <a:ea typeface="Times New Roman" panose="02020603050405020304"/>
              <a:cs typeface="+mn-lt"/>
            </a:endParaRPr>
          </a:p>
          <a:p>
            <a:pPr marL="0" indent="0" algn="just" defTabSz="266700">
              <a:spcBef>
                <a:spcPct val="0"/>
              </a:spcBef>
              <a:spcAft>
                <a:spcPts val="1200"/>
              </a:spcAft>
            </a:pPr>
            <a:r>
              <a:rPr sz="2200">
                <a:ea typeface="Times New Roman" panose="02020603050405020304"/>
                <a:cs typeface="+mn-lt"/>
              </a:rPr>
              <a:t>- Đầu tư tự định (I₀) tăng</a:t>
            </a:r>
            <a:endParaRPr sz="2200">
              <a:ea typeface="Times New Roman" panose="02020603050405020304"/>
              <a:cs typeface="+mn-lt"/>
            </a:endParaRPr>
          </a:p>
          <a:p>
            <a:pPr marL="0" indent="0" algn="just" defTabSz="266700">
              <a:spcBef>
                <a:spcPct val="0"/>
              </a:spcBef>
              <a:spcAft>
                <a:spcPts val="1200"/>
              </a:spcAft>
            </a:pPr>
            <a:r>
              <a:rPr sz="2200">
                <a:ea typeface="Times New Roman" panose="02020603050405020304"/>
                <a:cs typeface="+mn-lt"/>
              </a:rPr>
              <a:t>→ Tổng chi tiêu tăng → Sản lượng cân bằng tăng ở mọi mức lãi suất → Đường IS dịch sang phải</a:t>
            </a:r>
            <a:endParaRPr sz="2200">
              <a:ea typeface="Times New Roman" panose="02020603050405020304"/>
              <a:cs typeface="+mn-lt"/>
            </a:endParaRPr>
          </a:p>
        </p:txBody>
      </p:sp>
      <p:sp>
        <p:nvSpPr>
          <p:cNvPr id="7" name="Text Box 6"/>
          <p:cNvSpPr txBox="1"/>
          <p:nvPr/>
        </p:nvSpPr>
        <p:spPr>
          <a:xfrm>
            <a:off x="8181340" y="2087880"/>
            <a:ext cx="3701415" cy="3343275"/>
          </a:xfrm>
          <a:prstGeom prst="rect">
            <a:avLst/>
          </a:prstGeom>
        </p:spPr>
        <p:txBody>
          <a:bodyPr wrap="square">
            <a:spAutoFit/>
          </a:bodyPr>
          <a:p>
            <a:pPr algn="just" defTabSz="266700">
              <a:spcBef>
                <a:spcPts val="1400"/>
              </a:spcBef>
              <a:spcAft>
                <a:spcPts val="400"/>
              </a:spcAft>
            </a:pPr>
            <a:r>
              <a:rPr sz="2200" b="1" i="1">
                <a:solidFill>
                  <a:srgbClr val="000000"/>
                </a:solidFill>
                <a:ea typeface="DengXian" panose="02010600030101010101" charset="-122"/>
                <a:cs typeface="+mn-lt"/>
              </a:rPr>
              <a:t>Đường IS dịch sang trái khi:</a:t>
            </a:r>
            <a:endParaRPr sz="2200" b="1" i="1">
              <a:solidFill>
                <a:srgbClr val="000000"/>
              </a:solidFill>
              <a:ea typeface="DengXian" panose="02010600030101010101" charset="-122"/>
              <a:cs typeface="+mn-lt"/>
            </a:endParaRPr>
          </a:p>
          <a:p>
            <a:pPr marL="0" indent="0" algn="just" defTabSz="266700">
              <a:spcBef>
                <a:spcPts val="1200"/>
              </a:spcBef>
              <a:spcAft>
                <a:spcPct val="0"/>
              </a:spcAft>
            </a:pPr>
            <a:r>
              <a:rPr sz="2200">
                <a:ea typeface="Times New Roman" panose="02020603050405020304"/>
                <a:cs typeface="+mn-lt"/>
              </a:rPr>
              <a:t>- Chi tiêu chính phủ (G) giảm</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Thuế (T) tăng</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Tiêu dùng tự định (C₀) giảm</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Đầu tư tự định (I₀) giảm</a:t>
            </a:r>
            <a:endParaRPr sz="2200">
              <a:ea typeface="Times New Roman" panose="02020603050405020304"/>
              <a:cs typeface="+mn-lt"/>
            </a:endParaRPr>
          </a:p>
          <a:p>
            <a:pPr marL="0" indent="0" algn="just" defTabSz="266700">
              <a:spcBef>
                <a:spcPct val="0"/>
              </a:spcBef>
              <a:spcAft>
                <a:spcPct val="0"/>
              </a:spcAft>
            </a:pPr>
            <a:r>
              <a:rPr sz="2200">
                <a:ea typeface="Times New Roman" panose="02020603050405020304"/>
                <a:cs typeface="+mn-lt"/>
              </a:rPr>
              <a:t>→  Tổng chi tiêu giảm → Sản lượng cân bằng giảm ở mọi mức lãi suất →  Đường IS dịch sang trái</a:t>
            </a:r>
            <a:endParaRPr sz="2200">
              <a:ea typeface="Times New Roman" panose="02020603050405020304"/>
              <a:cs typeface="+mn-lt"/>
            </a:endParaRPr>
          </a:p>
        </p:txBody>
      </p:sp>
      <p:sp>
        <p:nvSpPr>
          <p:cNvPr id="9" name="Text Box 8"/>
          <p:cNvSpPr txBox="1"/>
          <p:nvPr/>
        </p:nvSpPr>
        <p:spPr>
          <a:xfrm>
            <a:off x="2934335" y="5954395"/>
            <a:ext cx="7720330" cy="768350"/>
          </a:xfrm>
          <a:prstGeom prst="rect">
            <a:avLst/>
          </a:prstGeom>
        </p:spPr>
        <p:txBody>
          <a:bodyPr wrap="square">
            <a:spAutoFit/>
          </a:bodyPr>
          <a:p>
            <a:pPr marL="0" indent="0" algn="just" defTabSz="266700">
              <a:spcBef>
                <a:spcPct val="0"/>
              </a:spcBef>
              <a:spcAft>
                <a:spcPct val="0"/>
              </a:spcAft>
            </a:pPr>
            <a:r>
              <a:rPr sz="2200" b="1">
                <a:ea typeface="Times New Roman" panose="02020603050405020304"/>
                <a:cs typeface="+mn-lt"/>
              </a:rPr>
              <a:t>Thay đổi lãi suất → chỉ gây di chuyển dọc đường IS</a:t>
            </a:r>
            <a:endParaRPr sz="2200" b="1">
              <a:ea typeface="Times New Roman" panose="02020603050405020304"/>
              <a:cs typeface="+mn-lt"/>
            </a:endParaRPr>
          </a:p>
          <a:p>
            <a:pPr marL="0" indent="0" algn="just" defTabSz="266700">
              <a:spcBef>
                <a:spcPct val="0"/>
              </a:spcBef>
              <a:spcAft>
                <a:spcPts val="1200"/>
              </a:spcAft>
            </a:pPr>
            <a:r>
              <a:rPr sz="2200" b="1">
                <a:ea typeface="Times New Roman" panose="02020603050405020304"/>
                <a:cs typeface="+mn-lt"/>
              </a:rPr>
              <a:t>Thay đổi G, T, C₀, I₀ → gây dịch chuyển cả đường IS</a:t>
            </a:r>
            <a:endParaRPr sz="2200" b="1">
              <a:ea typeface="Times New Roman" panose="02020603050405020304"/>
              <a:cs typeface="+mn-lt"/>
            </a:endParaRPr>
          </a:p>
        </p:txBody>
      </p:sp>
      <p:cxnSp>
        <p:nvCxnSpPr>
          <p:cNvPr id="14" name="Straight Connector 13"/>
          <p:cNvCxnSpPr/>
          <p:nvPr/>
        </p:nvCxnSpPr>
        <p:spPr>
          <a:xfrm>
            <a:off x="-292100"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899285" y="56515"/>
            <a:ext cx="11576050" cy="768350"/>
          </a:xfrm>
          <a:prstGeom prst="rect">
            <a:avLst/>
          </a:prstGeom>
          <a:noFill/>
        </p:spPr>
        <p:txBody>
          <a:bodyPr wrap="square" rtlCol="0">
            <a:spAutoFit/>
          </a:bodyPr>
          <a:p>
            <a:r>
              <a:rPr lang="en-US" altLang="en-US" sz="4400" b="1"/>
              <a:t>Ý</a:t>
            </a:r>
            <a:r>
              <a:rPr lang="en-US" sz="4400" b="1"/>
              <a:t> NGH</a:t>
            </a:r>
            <a:r>
              <a:rPr lang="en-US" altLang="en-US" sz="4400" b="1"/>
              <a:t>Ĩ</a:t>
            </a:r>
            <a:r>
              <a:rPr lang="en-US" altLang="en-US" sz="4400" b="1"/>
              <a:t>A KINH TẾ CỦA ĐƯ</a:t>
            </a:r>
            <a:r>
              <a:rPr lang="en-US" altLang="en-US" sz="4400" b="1"/>
              <a:t>ỜNG IS</a:t>
            </a:r>
            <a:endParaRPr lang="en-US" altLang="en-US" sz="4400" b="1"/>
          </a:p>
        </p:txBody>
      </p:sp>
      <p:sp>
        <p:nvSpPr>
          <p:cNvPr id="5" name="Text Box 4"/>
          <p:cNvSpPr txBox="1"/>
          <p:nvPr/>
        </p:nvSpPr>
        <p:spPr>
          <a:xfrm>
            <a:off x="1627505" y="1448435"/>
            <a:ext cx="8538845" cy="3846195"/>
          </a:xfrm>
          <a:prstGeom prst="rect">
            <a:avLst/>
          </a:prstGeom>
        </p:spPr>
        <p:txBody>
          <a:bodyPr wrap="square">
            <a:spAutoFit/>
          </a:bodyPr>
          <a:p>
            <a:pPr marL="0" indent="0" algn="just" defTabSz="266700">
              <a:spcBef>
                <a:spcPts val="1200"/>
              </a:spcBef>
              <a:spcAft>
                <a:spcPct val="0"/>
              </a:spcAft>
            </a:pPr>
            <a:r>
              <a:rPr sz="2800">
                <a:ea typeface="Times New Roman" panose="02020603050405020304"/>
                <a:cs typeface="+mn-lt"/>
              </a:rPr>
              <a:t>Ở mỗi mức lãi suất, nền kinh tế phải đạt mức sản lượng nào để thị trường hàng hóa cân bằng</a:t>
            </a:r>
            <a:endParaRPr sz="2800">
              <a:ea typeface="Times New Roman" panose="02020603050405020304"/>
              <a:cs typeface="+mn-lt"/>
            </a:endParaRPr>
          </a:p>
          <a:p>
            <a:pPr marL="0" indent="0" algn="just" defTabSz="266700">
              <a:spcBef>
                <a:spcPct val="0"/>
              </a:spcBef>
              <a:spcAft>
                <a:spcPct val="0"/>
              </a:spcAft>
            </a:pPr>
            <a:r>
              <a:rPr sz="2800">
                <a:ea typeface="Times New Roman" panose="02020603050405020304"/>
                <a:cs typeface="+mn-lt"/>
              </a:rPr>
              <a:t>Là công cụ trung tâm để:</a:t>
            </a:r>
            <a:endParaRPr sz="2800">
              <a:ea typeface="Times New Roman" panose="02020603050405020304"/>
              <a:cs typeface="+mn-lt"/>
            </a:endParaRPr>
          </a:p>
          <a:p>
            <a:pPr marL="0" indent="0" algn="just" defTabSz="266700">
              <a:spcBef>
                <a:spcPct val="0"/>
              </a:spcBef>
              <a:spcAft>
                <a:spcPct val="0"/>
              </a:spcAft>
            </a:pPr>
            <a:r>
              <a:rPr sz="2800">
                <a:ea typeface="Times New Roman" panose="02020603050405020304"/>
                <a:cs typeface="+mn-lt"/>
              </a:rPr>
              <a:t>+ Phân tích tác động của chính sách tài khóa</a:t>
            </a:r>
            <a:endParaRPr sz="2800">
              <a:ea typeface="Times New Roman" panose="02020603050405020304"/>
              <a:cs typeface="+mn-lt"/>
            </a:endParaRPr>
          </a:p>
          <a:p>
            <a:pPr marL="0" indent="0" algn="just" defTabSz="266700">
              <a:spcBef>
                <a:spcPct val="0"/>
              </a:spcBef>
              <a:spcAft>
                <a:spcPts val="1200"/>
              </a:spcAft>
            </a:pPr>
            <a:r>
              <a:rPr sz="2800">
                <a:ea typeface="Times New Roman" panose="02020603050405020304"/>
                <a:cs typeface="+mn-lt"/>
              </a:rPr>
              <a:t>+ Kết hợp với đường LM (hoặc MP) để phân tích cân bằng vĩ mô ngắn hạn</a:t>
            </a:r>
            <a:endParaRPr sz="2800">
              <a:ea typeface="Times New Roman" panose="02020603050405020304"/>
              <a:cs typeface="+mn-lt"/>
            </a:endParaRPr>
          </a:p>
          <a:p>
            <a:pPr marL="0" indent="0" algn="just" defTabSz="266700">
              <a:spcBef>
                <a:spcPts val="1200"/>
              </a:spcBef>
              <a:spcAft>
                <a:spcPts val="1200"/>
              </a:spcAft>
            </a:pPr>
            <a:r>
              <a:rPr sz="2800">
                <a:ea typeface="Times New Roman" panose="02020603050405020304"/>
                <a:cs typeface="+mn-lt"/>
              </a:rPr>
              <a:t>Mishkin nhấn mạnh rằng IS là </a:t>
            </a:r>
            <a:r>
              <a:rPr sz="2800" b="1">
                <a:solidFill>
                  <a:schemeClr val="accent6">
                    <a:lumMod val="75000"/>
                  </a:schemeClr>
                </a:solidFill>
                <a:ea typeface="Times New Roman" panose="02020603050405020304"/>
                <a:cs typeface="+mn-lt"/>
              </a:rPr>
              <a:t>“viên gạch nền”</a:t>
            </a:r>
            <a:r>
              <a:rPr sz="2800">
                <a:ea typeface="Times New Roman" panose="02020603050405020304"/>
                <a:cs typeface="+mn-lt"/>
              </a:rPr>
              <a:t> của mô hình AD–AS hiện đại.</a:t>
            </a:r>
            <a:endParaRPr sz="2800">
              <a:ea typeface="Times New Roman" panose="02020603050405020304"/>
              <a:cs typeface="+mn-lt"/>
            </a:endParaRPr>
          </a:p>
        </p:txBody>
      </p:sp>
      <p:cxnSp>
        <p:nvCxnSpPr>
          <p:cNvPr id="14" name="Straight Connector 13"/>
          <p:cNvCxnSpPr/>
          <p:nvPr/>
        </p:nvCxnSpPr>
        <p:spPr>
          <a:xfrm>
            <a:off x="-292100"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98805" y="56515"/>
            <a:ext cx="11576050" cy="768350"/>
          </a:xfrm>
          <a:prstGeom prst="rect">
            <a:avLst/>
          </a:prstGeom>
          <a:noFill/>
        </p:spPr>
        <p:txBody>
          <a:bodyPr wrap="square" rtlCol="0">
            <a:spAutoFit/>
          </a:bodyPr>
          <a:p>
            <a:r>
              <a:rPr lang="en-US" altLang="en-US" sz="4400" b="1"/>
              <a:t>ĐƯỜNG LM: CÂ</a:t>
            </a:r>
            <a:r>
              <a:rPr lang="en-US" sz="4400" b="1"/>
              <a:t>N B</a:t>
            </a:r>
            <a:r>
              <a:rPr lang="en-US" altLang="en-US" sz="4400" b="1"/>
              <a:t>ẰNG THỊ TRƯỜNG TIỀN TỆ</a:t>
            </a:r>
            <a:endParaRPr lang="en-US" altLang="en-US" sz="4400" b="1"/>
          </a:p>
        </p:txBody>
      </p:sp>
      <p:sp>
        <p:nvSpPr>
          <p:cNvPr id="5" name="Text Box 4"/>
          <p:cNvSpPr txBox="1"/>
          <p:nvPr/>
        </p:nvSpPr>
        <p:spPr>
          <a:xfrm>
            <a:off x="454660" y="1100455"/>
            <a:ext cx="5280025" cy="2306955"/>
          </a:xfrm>
          <a:prstGeom prst="rect">
            <a:avLst/>
          </a:prstGeom>
          <a:noFill/>
        </p:spPr>
        <p:txBody>
          <a:bodyPr wrap="square" rtlCol="0">
            <a:spAutoFit/>
          </a:bodyPr>
          <a:p>
            <a:pPr algn="just"/>
            <a:r>
              <a:rPr lang="en-US" altLang="en-US" sz="2400" b="1"/>
              <a:t>Đ</a:t>
            </a:r>
            <a:r>
              <a:rPr lang="en-US" altLang="en-US" sz="2400" b="1"/>
              <a:t>ịnh ngh</a:t>
            </a:r>
            <a:r>
              <a:rPr lang="en-US" altLang="en-US" sz="2400" b="1"/>
              <a:t>ĩ</a:t>
            </a:r>
            <a:r>
              <a:rPr lang="en-US" altLang="en-US" sz="2400" b="1"/>
              <a:t>a: </a:t>
            </a:r>
            <a:endParaRPr lang="en-US" altLang="en-US" sz="2400" b="1"/>
          </a:p>
          <a:p>
            <a:pPr algn="just"/>
            <a:r>
              <a:rPr lang="en-US" altLang="en-US" sz="2400" b="1">
                <a:solidFill>
                  <a:schemeClr val="accent6">
                    <a:lumMod val="75000"/>
                  </a:schemeClr>
                </a:solidFill>
              </a:rPr>
              <a:t>LM (Liquidity preference-Money supply)</a:t>
            </a:r>
            <a:r>
              <a:rPr lang="en-US" altLang="en-US" sz="2400"/>
              <a:t> là </a:t>
            </a:r>
            <a:r>
              <a:rPr lang="en-US" altLang="en-US" sz="2400"/>
              <a:t>đư</a:t>
            </a:r>
            <a:r>
              <a:rPr lang="en-US" altLang="en-US" sz="2400"/>
              <a:t>ờng biểu thị tất cả các tổ hợp giữa </a:t>
            </a:r>
            <a:r>
              <a:rPr lang="en-US" altLang="en-US" sz="2400" b="1">
                <a:solidFill>
                  <a:schemeClr val="accent4">
                    <a:lumMod val="75000"/>
                  </a:schemeClr>
                </a:solidFill>
              </a:rPr>
              <a:t>lãi suất (r)</a:t>
            </a:r>
            <a:r>
              <a:rPr lang="en-US" altLang="en-US" sz="2400"/>
              <a:t> và </a:t>
            </a:r>
            <a:r>
              <a:rPr lang="en-US" altLang="en-US" sz="2400" b="1">
                <a:solidFill>
                  <a:schemeClr val="accent4">
                    <a:lumMod val="75000"/>
                  </a:schemeClr>
                </a:solidFill>
              </a:rPr>
              <a:t>sản l</a:t>
            </a:r>
            <a:r>
              <a:rPr lang="en-US" altLang="en-US" sz="2400" b="1">
                <a:solidFill>
                  <a:schemeClr val="accent4">
                    <a:lumMod val="75000"/>
                  </a:schemeClr>
                </a:solidFill>
              </a:rPr>
              <a:t>ư</a:t>
            </a:r>
            <a:r>
              <a:rPr lang="en-US" altLang="en-US" sz="2400" b="1">
                <a:solidFill>
                  <a:schemeClr val="accent4">
                    <a:lumMod val="75000"/>
                  </a:schemeClr>
                </a:solidFill>
              </a:rPr>
              <a:t>ợng/thu nhập quốc dân (Y)</a:t>
            </a:r>
            <a:r>
              <a:rPr lang="en-US" altLang="en-US" sz="2400"/>
              <a:t> mà tại </a:t>
            </a:r>
            <a:r>
              <a:rPr lang="en-US" altLang="en-US" sz="2400"/>
              <a:t>đ</a:t>
            </a:r>
            <a:r>
              <a:rPr lang="en-US" altLang="en-US" sz="2400"/>
              <a:t>ó</a:t>
            </a:r>
            <a:r>
              <a:rPr lang="en-US" altLang="en-US" sz="2400"/>
              <a:t> </a:t>
            </a:r>
            <a:r>
              <a:rPr lang="en-US" altLang="en-US" sz="2400"/>
              <a:t>thị tr</a:t>
            </a:r>
            <a:r>
              <a:rPr lang="en-US" altLang="en-US" sz="2400"/>
              <a:t>ư</a:t>
            </a:r>
            <a:r>
              <a:rPr lang="en-US" altLang="en-US" sz="2400"/>
              <a:t>ờng tiền tệ </a:t>
            </a:r>
            <a:r>
              <a:rPr lang="en-US" altLang="en-US" sz="2400"/>
              <a:t>đ</a:t>
            </a:r>
            <a:r>
              <a:rPr lang="en-US" altLang="en-US" sz="2400"/>
              <a:t>ạt trạng thái cân bằng</a:t>
            </a:r>
            <a:endParaRPr lang="en-US" altLang="en-US" sz="2400"/>
          </a:p>
        </p:txBody>
      </p:sp>
      <p:sp>
        <p:nvSpPr>
          <p:cNvPr id="6" name="Text Box 5"/>
          <p:cNvSpPr txBox="1"/>
          <p:nvPr/>
        </p:nvSpPr>
        <p:spPr>
          <a:xfrm>
            <a:off x="454660" y="3479800"/>
            <a:ext cx="5568950" cy="1938020"/>
          </a:xfrm>
          <a:prstGeom prst="rect">
            <a:avLst/>
          </a:prstGeom>
          <a:noFill/>
        </p:spPr>
        <p:txBody>
          <a:bodyPr wrap="square" rtlCol="0">
            <a:spAutoFit/>
          </a:bodyPr>
          <a:p>
            <a:pPr algn="just"/>
            <a:r>
              <a:rPr lang="en-US" sz="2400" b="1"/>
              <a:t>C</a:t>
            </a:r>
            <a:r>
              <a:rPr lang="en-US" altLang="en-US" sz="2400" b="1"/>
              <a:t>ông thức:</a:t>
            </a:r>
            <a:r>
              <a:rPr lang="en-US" altLang="en-US" sz="2400"/>
              <a:t> Cung tiền thực = Cầu tiền thực</a:t>
            </a:r>
            <a:endParaRPr lang="en-US" altLang="en-US" sz="2400"/>
          </a:p>
          <a:p>
            <a:pPr algn="ctr"/>
            <a:r>
              <a:rPr lang="en-US" altLang="en-US" sz="2400"/>
              <a:t>M/P = L(i,Y)</a:t>
            </a:r>
            <a:endParaRPr lang="en-US" altLang="en-US" sz="2400"/>
          </a:p>
          <a:p>
            <a:pPr algn="just"/>
            <a:r>
              <a:rPr lang="en-US" altLang="en-US" sz="2400"/>
              <a:t>Trong </a:t>
            </a:r>
            <a:r>
              <a:rPr lang="en-US" altLang="en-US" sz="2400"/>
              <a:t>đ</a:t>
            </a:r>
            <a:r>
              <a:rPr lang="en-US" altLang="en-US" sz="2400"/>
              <a:t>ó: </a:t>
            </a:r>
            <a:r>
              <a:rPr lang="en-US" altLang="en-US" sz="2400" b="1">
                <a:solidFill>
                  <a:schemeClr val="accent4">
                    <a:lumMod val="75000"/>
                  </a:schemeClr>
                </a:solidFill>
              </a:rPr>
              <a:t>M</a:t>
            </a:r>
            <a:r>
              <a:rPr lang="en-US" altLang="en-US" sz="2400"/>
              <a:t> là cung tiền danh ngh</a:t>
            </a:r>
            <a:r>
              <a:rPr lang="en-US" altLang="en-US" sz="2400"/>
              <a:t>ĩ</a:t>
            </a:r>
            <a:r>
              <a:rPr lang="en-US" altLang="en-US" sz="2400"/>
              <a:t>a, </a:t>
            </a:r>
            <a:r>
              <a:rPr lang="en-US" altLang="en-US" sz="2400" b="1">
                <a:solidFill>
                  <a:schemeClr val="accent4">
                    <a:lumMod val="75000"/>
                  </a:schemeClr>
                </a:solidFill>
              </a:rPr>
              <a:t>P</a:t>
            </a:r>
            <a:r>
              <a:rPr lang="en-US" altLang="en-US" sz="2400"/>
              <a:t> là mức giá, </a:t>
            </a:r>
            <a:r>
              <a:rPr lang="en-US" altLang="en-US" sz="2400" b="1">
                <a:solidFill>
                  <a:schemeClr val="accent4">
                    <a:lumMod val="75000"/>
                  </a:schemeClr>
                </a:solidFill>
              </a:rPr>
              <a:t>L</a:t>
            </a:r>
            <a:r>
              <a:rPr lang="en-US" altLang="en-US" sz="2400"/>
              <a:t> là cầu tiền</a:t>
            </a:r>
            <a:endParaRPr lang="en-US" altLang="en-US" sz="2400"/>
          </a:p>
          <a:p>
            <a:pPr algn="just"/>
            <a:endParaRPr lang="en-US" altLang="en-US" sz="2400"/>
          </a:p>
        </p:txBody>
      </p:sp>
      <p:pic>
        <p:nvPicPr>
          <p:cNvPr id="8" name="Picture 7"/>
          <p:cNvPicPr>
            <a:picLocks noChangeAspect="1"/>
          </p:cNvPicPr>
          <p:nvPr/>
        </p:nvPicPr>
        <p:blipFill>
          <a:blip r:embed="rId1">
            <a:clrChange>
              <a:clrFrom>
                <a:srgbClr val="F0F1EB">
                  <a:alpha val="100000"/>
                </a:srgbClr>
              </a:clrFrom>
              <a:clrTo>
                <a:srgbClr val="F0F1EB">
                  <a:alpha val="100000"/>
                  <a:alpha val="0"/>
                </a:srgbClr>
              </a:clrTo>
            </a:clrChange>
          </a:blip>
          <a:stretch>
            <a:fillRect/>
          </a:stretch>
        </p:blipFill>
        <p:spPr>
          <a:xfrm>
            <a:off x="6397625" y="1249045"/>
            <a:ext cx="5367655" cy="4217670"/>
          </a:xfrm>
          <a:prstGeom prst="rect">
            <a:avLst/>
          </a:prstGeom>
        </p:spPr>
      </p:pic>
      <p:sp>
        <p:nvSpPr>
          <p:cNvPr id="7" name="Text Box 6"/>
          <p:cNvSpPr txBox="1"/>
          <p:nvPr/>
        </p:nvSpPr>
        <p:spPr>
          <a:xfrm>
            <a:off x="462280" y="5234305"/>
            <a:ext cx="6253480" cy="1568450"/>
          </a:xfrm>
          <a:prstGeom prst="rect">
            <a:avLst/>
          </a:prstGeom>
          <a:noFill/>
        </p:spPr>
        <p:txBody>
          <a:bodyPr wrap="square" rtlCol="0">
            <a:spAutoFit/>
          </a:bodyPr>
          <a:p>
            <a:pPr algn="just"/>
            <a:r>
              <a:rPr lang="en-US" altLang="en-US" sz="2400" b="1"/>
              <a:t>Đ</a:t>
            </a:r>
            <a:r>
              <a:rPr lang="en-US" altLang="en-US" sz="2400" b="1"/>
              <a:t>ặc </a:t>
            </a:r>
            <a:r>
              <a:rPr lang="en-US" altLang="en-US" sz="2400" b="1"/>
              <a:t>đ</a:t>
            </a:r>
            <a:r>
              <a:rPr lang="en-US" sz="2400" b="1"/>
              <a:t>i</a:t>
            </a:r>
            <a:r>
              <a:rPr lang="en-US" altLang="en-US" sz="2400" b="1"/>
              <a:t>ểm </a:t>
            </a:r>
            <a:r>
              <a:rPr lang="en-US" altLang="en-US" sz="2400" b="1"/>
              <a:t>đư</a:t>
            </a:r>
            <a:r>
              <a:rPr lang="en-US" altLang="en-US" sz="2400" b="1"/>
              <a:t>ờng LM:</a:t>
            </a:r>
            <a:r>
              <a:rPr lang="en-US" altLang="en-US" sz="2400"/>
              <a:t> Dốc lên (</a:t>
            </a:r>
            <a:r>
              <a:rPr lang="en-US" altLang="en-US" sz="2400"/>
              <a:t>đ</a:t>
            </a:r>
            <a:r>
              <a:rPr lang="en-US" altLang="en-US" sz="2400"/>
              <a:t>ộ dốc d</a:t>
            </a:r>
            <a:r>
              <a:rPr lang="en-US" altLang="en-US" sz="2400"/>
              <a:t>ư</a:t>
            </a:r>
            <a:r>
              <a:rPr lang="en-US" altLang="en-US" sz="2400"/>
              <a:t>ơng)</a:t>
            </a:r>
            <a:endParaRPr lang="en-US" altLang="en-US" sz="2400"/>
          </a:p>
          <a:p>
            <a:pPr algn="just"/>
            <a:r>
              <a:rPr lang="en-US" altLang="en-US" sz="2400"/>
              <a:t>Thu nhập t</a:t>
            </a:r>
            <a:r>
              <a:rPr lang="en-US" altLang="en-US" sz="2400"/>
              <a:t>ă</a:t>
            </a:r>
            <a:r>
              <a:rPr lang="en-US" altLang="en-US" sz="2400"/>
              <a:t>ng </a:t>
            </a:r>
            <a:r>
              <a:rPr sz="2400">
                <a:latin typeface="Times New Roman" panose="02020603050405020304"/>
                <a:ea typeface="Times New Roman" panose="02020603050405020304"/>
                <a:sym typeface="+mn-ea"/>
              </a:rPr>
              <a:t>→</a:t>
            </a:r>
            <a:r>
              <a:rPr lang="en-US" altLang="en-US" sz="2400"/>
              <a:t> Nhu cầu giao dịch t</a:t>
            </a:r>
            <a:r>
              <a:rPr lang="en-US" altLang="en-US" sz="2400"/>
              <a:t>ă</a:t>
            </a:r>
            <a:r>
              <a:rPr lang="en-US" altLang="en-US" sz="2400"/>
              <a:t>ng </a:t>
            </a:r>
            <a:r>
              <a:rPr sz="2400">
                <a:latin typeface="Times New Roman" panose="02020603050405020304"/>
                <a:ea typeface="Times New Roman" panose="02020603050405020304"/>
                <a:sym typeface="+mn-ea"/>
              </a:rPr>
              <a:t>→</a:t>
            </a:r>
            <a:r>
              <a:rPr lang="en-US" altLang="en-US" sz="2400"/>
              <a:t> Cầu tiền t</a:t>
            </a:r>
            <a:r>
              <a:rPr lang="en-US" altLang="en-US" sz="2400"/>
              <a:t>ă</a:t>
            </a:r>
            <a:r>
              <a:rPr lang="en-US" altLang="en-US" sz="2400"/>
              <a:t>ng </a:t>
            </a:r>
            <a:r>
              <a:rPr sz="2400">
                <a:latin typeface="Times New Roman" panose="02020603050405020304"/>
                <a:ea typeface="Times New Roman" panose="02020603050405020304"/>
                <a:sym typeface="+mn-ea"/>
              </a:rPr>
              <a:t>→</a:t>
            </a:r>
            <a:r>
              <a:rPr lang="en-US" altLang="en-US" sz="2400"/>
              <a:t> Lãi suất t</a:t>
            </a:r>
            <a:r>
              <a:rPr lang="en-US" altLang="en-US" sz="2400"/>
              <a:t>ă</a:t>
            </a:r>
            <a:r>
              <a:rPr lang="en-US" altLang="en-US" sz="2400"/>
              <a:t>ng </a:t>
            </a:r>
            <a:r>
              <a:rPr lang="en-US" altLang="en-US" sz="2400"/>
              <a:t>đ</a:t>
            </a:r>
            <a:r>
              <a:rPr lang="en-US" altLang="en-US" sz="2400"/>
              <a:t>ể cân bằng lại thị tr</a:t>
            </a:r>
            <a:r>
              <a:rPr lang="en-US" altLang="en-US" sz="2400"/>
              <a:t>ư</a:t>
            </a:r>
            <a:r>
              <a:rPr lang="en-US" altLang="en-US" sz="2400"/>
              <a:t>ờng</a:t>
            </a:r>
            <a:endParaRPr lang="en-US" altLang="en-US" sz="2400"/>
          </a:p>
        </p:txBody>
      </p:sp>
      <p:cxnSp>
        <p:nvCxnSpPr>
          <p:cNvPr id="14" name="Straight Connector 13"/>
          <p:cNvCxnSpPr/>
          <p:nvPr/>
        </p:nvCxnSpPr>
        <p:spPr>
          <a:xfrm>
            <a:off x="-292100"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106805" y="56515"/>
            <a:ext cx="11576050" cy="768350"/>
          </a:xfrm>
          <a:prstGeom prst="rect">
            <a:avLst/>
          </a:prstGeom>
          <a:noFill/>
        </p:spPr>
        <p:txBody>
          <a:bodyPr wrap="square" rtlCol="0">
            <a:spAutoFit/>
          </a:bodyPr>
          <a:p>
            <a:r>
              <a:rPr lang="en-US" altLang="en-US" sz="4400" b="1"/>
              <a:t>C</a:t>
            </a:r>
            <a:r>
              <a:rPr lang="en-US" altLang="en-US" sz="4400" b="1"/>
              <a:t>Á</a:t>
            </a:r>
            <a:r>
              <a:rPr lang="en-US" sz="4400" b="1"/>
              <a:t>C Y</a:t>
            </a:r>
            <a:r>
              <a:rPr lang="en-US" altLang="en-US" sz="4400" b="1"/>
              <a:t>ẾU TỐ L</a:t>
            </a:r>
            <a:r>
              <a:rPr lang="en-US" altLang="en-US" sz="4400" b="1"/>
              <a:t>À</a:t>
            </a:r>
            <a:r>
              <a:rPr lang="en-US" altLang="en-US" sz="4400" b="1"/>
              <a:t>M DỊCH CHUYỂN ĐƯ</a:t>
            </a:r>
            <a:r>
              <a:rPr lang="en-US" altLang="en-US" sz="4400" b="1"/>
              <a:t>ỜNG LM</a:t>
            </a:r>
            <a:endParaRPr lang="en-US" altLang="en-US" sz="4400" b="1"/>
          </a:p>
        </p:txBody>
      </p:sp>
      <p:sp>
        <p:nvSpPr>
          <p:cNvPr id="6" name="Text Box 5"/>
          <p:cNvSpPr txBox="1"/>
          <p:nvPr>
            <p:custDataLst>
              <p:tags r:id="rId1"/>
            </p:custDataLst>
          </p:nvPr>
        </p:nvSpPr>
        <p:spPr>
          <a:xfrm>
            <a:off x="3352800" y="2066925"/>
            <a:ext cx="2239010" cy="1650365"/>
          </a:xfrm>
          <a:prstGeom prst="rect">
            <a:avLst/>
          </a:prstGeom>
        </p:spPr>
        <p:txBody>
          <a:bodyPr wrap="square">
            <a:spAutoFit/>
          </a:bodyPr>
          <a:p>
            <a:pPr algn="just" defTabSz="266700">
              <a:spcBef>
                <a:spcPts val="1400"/>
              </a:spcBef>
              <a:spcAft>
                <a:spcPts val="400"/>
              </a:spcAft>
            </a:pPr>
            <a:r>
              <a:rPr sz="2200" b="1" i="1">
                <a:solidFill>
                  <a:srgbClr val="000000"/>
                </a:solidFill>
                <a:ea typeface="DengXian" panose="02010600030101010101" charset="-122"/>
                <a:cs typeface="+mn-lt"/>
              </a:rPr>
              <a:t>Đường </a:t>
            </a:r>
            <a:r>
              <a:rPr lang="en-US" sz="2200" b="1" i="1">
                <a:solidFill>
                  <a:srgbClr val="000000"/>
                </a:solidFill>
                <a:ea typeface="DengXian" panose="02010600030101010101" charset="-122"/>
                <a:cs typeface="+mn-lt"/>
              </a:rPr>
              <a:t>LM</a:t>
            </a:r>
            <a:r>
              <a:rPr sz="2200" b="1" i="1">
                <a:solidFill>
                  <a:srgbClr val="000000"/>
                </a:solidFill>
                <a:ea typeface="DengXian" panose="02010600030101010101" charset="-122"/>
                <a:cs typeface="+mn-lt"/>
              </a:rPr>
              <a:t> dịch sang phải khi:</a:t>
            </a:r>
            <a:endParaRPr sz="2200" b="1" i="1">
              <a:solidFill>
                <a:srgbClr val="000000"/>
              </a:solidFill>
              <a:ea typeface="DengXian" panose="02010600030101010101" charset="-122"/>
              <a:cs typeface="+mn-lt"/>
            </a:endParaRPr>
          </a:p>
          <a:p>
            <a:pPr marL="0" indent="0" algn="just" defTabSz="266700">
              <a:spcBef>
                <a:spcPts val="1200"/>
              </a:spcBef>
              <a:spcAft>
                <a:spcPct val="0"/>
              </a:spcAft>
            </a:pPr>
            <a:r>
              <a:rPr lang="en-US" altLang="en-US" sz="2200">
                <a:ea typeface="Times New Roman" panose="02020603050405020304"/>
                <a:cs typeface="+mn-lt"/>
              </a:rPr>
              <a:t>Cung tiền M↑ Mức giá P↓</a:t>
            </a:r>
            <a:endParaRPr lang="en-US" altLang="en-US" sz="2200">
              <a:ea typeface="Times New Roman" panose="02020603050405020304"/>
              <a:cs typeface="+mn-lt"/>
            </a:endParaRPr>
          </a:p>
        </p:txBody>
      </p:sp>
      <p:sp>
        <p:nvSpPr>
          <p:cNvPr id="7" name="Text Box 6"/>
          <p:cNvSpPr txBox="1"/>
          <p:nvPr>
            <p:custDataLst>
              <p:tags r:id="rId2"/>
            </p:custDataLst>
          </p:nvPr>
        </p:nvSpPr>
        <p:spPr>
          <a:xfrm>
            <a:off x="9620250" y="2072005"/>
            <a:ext cx="2218690" cy="1650365"/>
          </a:xfrm>
          <a:prstGeom prst="rect">
            <a:avLst/>
          </a:prstGeom>
        </p:spPr>
        <p:txBody>
          <a:bodyPr wrap="square">
            <a:spAutoFit/>
          </a:bodyPr>
          <a:p>
            <a:pPr algn="just" defTabSz="266700">
              <a:spcBef>
                <a:spcPts val="1400"/>
              </a:spcBef>
              <a:spcAft>
                <a:spcPts val="400"/>
              </a:spcAft>
            </a:pPr>
            <a:r>
              <a:rPr sz="2200" b="1" i="1">
                <a:solidFill>
                  <a:srgbClr val="000000"/>
                </a:solidFill>
                <a:ea typeface="DengXian" panose="02010600030101010101" charset="-122"/>
                <a:cs typeface="+mn-lt"/>
              </a:rPr>
              <a:t>Đường </a:t>
            </a:r>
            <a:r>
              <a:rPr lang="en-US" sz="2200" b="1" i="1">
                <a:solidFill>
                  <a:srgbClr val="000000"/>
                </a:solidFill>
                <a:ea typeface="DengXian" panose="02010600030101010101" charset="-122"/>
                <a:cs typeface="+mn-lt"/>
              </a:rPr>
              <a:t>LM</a:t>
            </a:r>
            <a:r>
              <a:rPr sz="2200" b="1" i="1">
                <a:solidFill>
                  <a:srgbClr val="000000"/>
                </a:solidFill>
                <a:ea typeface="DengXian" panose="02010600030101010101" charset="-122"/>
                <a:cs typeface="+mn-lt"/>
              </a:rPr>
              <a:t> dịch sang trái khi:</a:t>
            </a:r>
            <a:endParaRPr sz="2200" b="1" i="1">
              <a:solidFill>
                <a:srgbClr val="000000"/>
              </a:solidFill>
              <a:ea typeface="DengXian" panose="02010600030101010101" charset="-122"/>
              <a:cs typeface="+mn-lt"/>
            </a:endParaRPr>
          </a:p>
          <a:p>
            <a:pPr marL="0" indent="0" algn="just" defTabSz="266700">
              <a:spcBef>
                <a:spcPts val="1200"/>
              </a:spcBef>
              <a:spcAft>
                <a:spcPct val="0"/>
              </a:spcAft>
            </a:pPr>
            <a:r>
              <a:rPr lang="en-US" altLang="en-US" sz="2200">
                <a:ea typeface="Times New Roman" panose="02020603050405020304"/>
                <a:cs typeface="+mn-lt"/>
              </a:rPr>
              <a:t>Cung tiền M↓ Mức giá P↑</a:t>
            </a:r>
            <a:endParaRPr lang="en-US" altLang="en-US" sz="2200">
              <a:ea typeface="Times New Roman" panose="02020603050405020304"/>
              <a:cs typeface="+mn-lt"/>
            </a:endParaRPr>
          </a:p>
        </p:txBody>
      </p:sp>
      <p:sp>
        <p:nvSpPr>
          <p:cNvPr id="9" name="Text Box 8"/>
          <p:cNvSpPr txBox="1"/>
          <p:nvPr/>
        </p:nvSpPr>
        <p:spPr>
          <a:xfrm>
            <a:off x="278765" y="5371465"/>
            <a:ext cx="5533390" cy="768350"/>
          </a:xfrm>
          <a:prstGeom prst="rect">
            <a:avLst/>
          </a:prstGeom>
        </p:spPr>
        <p:txBody>
          <a:bodyPr wrap="square">
            <a:spAutoFit/>
          </a:bodyPr>
          <a:p>
            <a:pPr marL="0" indent="0" algn="just" defTabSz="266700">
              <a:spcBef>
                <a:spcPct val="0"/>
              </a:spcBef>
              <a:spcAft>
                <a:spcPct val="0"/>
              </a:spcAft>
            </a:pPr>
            <a:r>
              <a:rPr lang="en-US" altLang="en-US" sz="2200" b="1">
                <a:ea typeface="Times New Roman" panose="02020603050405020304"/>
                <a:cs typeface="+mn-lt"/>
              </a:rPr>
              <a:t>Thay </a:t>
            </a:r>
            <a:r>
              <a:rPr lang="en-US" altLang="en-US" sz="2200" b="1">
                <a:ea typeface="Times New Roman" panose="02020603050405020304"/>
                <a:cs typeface="+mn-lt"/>
              </a:rPr>
              <a:t>đ</a:t>
            </a:r>
            <a:r>
              <a:rPr lang="en-US" altLang="en-US" sz="2200" b="1">
                <a:ea typeface="Times New Roman" panose="02020603050405020304"/>
                <a:cs typeface="+mn-lt"/>
              </a:rPr>
              <a:t>ổi Y hoặc r chỉ làm di chuyển dọc theo LM, không làm LM dịch chuyển.</a:t>
            </a:r>
            <a:endParaRPr lang="en-US" altLang="en-US" sz="2200" b="1">
              <a:ea typeface="Times New Roman" panose="02020603050405020304"/>
              <a:cs typeface="+mn-lt"/>
            </a:endParaRPr>
          </a:p>
        </p:txBody>
      </p:sp>
      <p:cxnSp>
        <p:nvCxnSpPr>
          <p:cNvPr id="14" name="Straight Connector 13"/>
          <p:cNvCxnSpPr/>
          <p:nvPr/>
        </p:nvCxnSpPr>
        <p:spPr>
          <a:xfrm>
            <a:off x="-13017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pic>
        <p:nvPicPr>
          <p:cNvPr id="2" name="Picture 1"/>
          <p:cNvPicPr>
            <a:picLocks noChangeAspect="1"/>
          </p:cNvPicPr>
          <p:nvPr>
            <p:custDataLst>
              <p:tags r:id="rId3"/>
            </p:custDataLst>
          </p:nvPr>
        </p:nvPicPr>
        <p:blipFill>
          <a:blip r:embed="rId4">
            <a:clrChange>
              <a:clrFrom>
                <a:srgbClr val="F0F1EB">
                  <a:alpha val="100000"/>
                </a:srgbClr>
              </a:clrFrom>
              <a:clrTo>
                <a:srgbClr val="F0F1EB">
                  <a:alpha val="100000"/>
                  <a:alpha val="0"/>
                </a:srgbClr>
              </a:clrTo>
            </a:clrChange>
          </a:blip>
          <a:stretch>
            <a:fillRect/>
          </a:stretch>
        </p:blipFill>
        <p:spPr>
          <a:xfrm>
            <a:off x="217805" y="1831975"/>
            <a:ext cx="3134995" cy="3329305"/>
          </a:xfrm>
          <a:prstGeom prst="rect">
            <a:avLst/>
          </a:prstGeom>
        </p:spPr>
      </p:pic>
      <p:pic>
        <p:nvPicPr>
          <p:cNvPr id="3" name="Picture 2"/>
          <p:cNvPicPr>
            <a:picLocks noChangeAspect="1"/>
          </p:cNvPicPr>
          <p:nvPr>
            <p:custDataLst>
              <p:tags r:id="rId5"/>
            </p:custDataLst>
          </p:nvPr>
        </p:nvPicPr>
        <p:blipFill>
          <a:blip r:embed="rId6">
            <a:clrChange>
              <a:clrFrom>
                <a:srgbClr val="F0F1EB">
                  <a:alpha val="100000"/>
                </a:srgbClr>
              </a:clrFrom>
              <a:clrTo>
                <a:srgbClr val="F0F1EB">
                  <a:alpha val="100000"/>
                  <a:alpha val="0"/>
                </a:srgbClr>
              </a:clrTo>
            </a:clrChange>
          </a:blip>
          <a:stretch>
            <a:fillRect/>
          </a:stretch>
        </p:blipFill>
        <p:spPr>
          <a:xfrm>
            <a:off x="6353175" y="1722755"/>
            <a:ext cx="3267075" cy="3438525"/>
          </a:xfrm>
          <a:prstGeom prst="rect">
            <a:avLst/>
          </a:prstGeom>
        </p:spPr>
      </p:pic>
      <p:cxnSp>
        <p:nvCxnSpPr>
          <p:cNvPr id="10" name="Straight Connector 9"/>
          <p:cNvCxnSpPr/>
          <p:nvPr>
            <p:custDataLst>
              <p:tags r:id="rId7"/>
            </p:custDataLst>
          </p:nvPr>
        </p:nvCxnSpPr>
        <p:spPr>
          <a:xfrm>
            <a:off x="5811520" y="2005330"/>
            <a:ext cx="10795" cy="3022600"/>
          </a:xfrm>
          <a:prstGeom prst="line">
            <a:avLst/>
          </a:prstGeom>
          <a:ln w="19050">
            <a:solidFill>
              <a:schemeClr val="tx1"/>
            </a:solidFill>
          </a:ln>
        </p:spPr>
        <p:style>
          <a:lnRef idx="2">
            <a:schemeClr val="accent1"/>
          </a:lnRef>
          <a:fillRef idx="0">
            <a:srgbClr val="FFFFFF"/>
          </a:fillRef>
          <a:effectRef idx="0">
            <a:srgbClr val="FFFFFF"/>
          </a:effectRef>
          <a:fontRef idx="minor">
            <a:schemeClr val="tx1"/>
          </a:fontRef>
        </p:style>
      </p:cxnSp>
      <p:sp>
        <p:nvSpPr>
          <p:cNvPr id="12" name="Text Box 11"/>
          <p:cNvSpPr txBox="1"/>
          <p:nvPr>
            <p:custDataLst>
              <p:tags r:id="rId8"/>
            </p:custDataLst>
          </p:nvPr>
        </p:nvSpPr>
        <p:spPr>
          <a:xfrm>
            <a:off x="1636395" y="1242695"/>
            <a:ext cx="3292475" cy="460375"/>
          </a:xfrm>
          <a:prstGeom prst="rect">
            <a:avLst/>
          </a:prstGeom>
          <a:noFill/>
        </p:spPr>
        <p:txBody>
          <a:bodyPr wrap="square" rtlCol="0">
            <a:spAutoFit/>
          </a:bodyPr>
          <a:p>
            <a:pPr algn="just"/>
            <a:r>
              <a:rPr lang="en-US" sz="2400" b="1">
                <a:solidFill>
                  <a:schemeClr val="accent6">
                    <a:lumMod val="75000"/>
                  </a:schemeClr>
                </a:solidFill>
                <a:cs typeface="+mn-lt"/>
              </a:rPr>
              <a:t>N</a:t>
            </a:r>
            <a:r>
              <a:rPr lang="en-US" altLang="en-US" sz="2400" b="1">
                <a:solidFill>
                  <a:schemeClr val="accent6">
                    <a:lumMod val="75000"/>
                  </a:schemeClr>
                </a:solidFill>
                <a:cs typeface="+mn-lt"/>
              </a:rPr>
              <a:t>ỚI LỎNG TIỀN TỆ</a:t>
            </a:r>
            <a:endParaRPr lang="en-US" altLang="en-US" sz="2400" b="1">
              <a:solidFill>
                <a:schemeClr val="accent6">
                  <a:lumMod val="75000"/>
                </a:schemeClr>
              </a:solidFill>
              <a:cs typeface="+mn-lt"/>
            </a:endParaRPr>
          </a:p>
        </p:txBody>
      </p:sp>
      <p:sp>
        <p:nvSpPr>
          <p:cNvPr id="13" name="Text Box 12"/>
          <p:cNvSpPr txBox="1"/>
          <p:nvPr>
            <p:custDataLst>
              <p:tags r:id="rId9"/>
            </p:custDataLst>
          </p:nvPr>
        </p:nvSpPr>
        <p:spPr>
          <a:xfrm>
            <a:off x="7397115" y="1242695"/>
            <a:ext cx="3292475" cy="460375"/>
          </a:xfrm>
          <a:prstGeom prst="rect">
            <a:avLst/>
          </a:prstGeom>
          <a:noFill/>
        </p:spPr>
        <p:txBody>
          <a:bodyPr wrap="square" rtlCol="0">
            <a:spAutoFit/>
          </a:bodyPr>
          <a:p>
            <a:pPr algn="just"/>
            <a:r>
              <a:rPr lang="en-US" altLang="en-US" sz="2400" b="1">
                <a:solidFill>
                  <a:schemeClr val="accent6">
                    <a:lumMod val="75000"/>
                  </a:schemeClr>
                </a:solidFill>
                <a:cs typeface="+mn-lt"/>
              </a:rPr>
              <a:t>THẮT CHẶT TIỀN TỆ</a:t>
            </a:r>
            <a:endParaRPr lang="en-US" altLang="en-US" sz="2400" b="1">
              <a:solidFill>
                <a:schemeClr val="accent6">
                  <a:lumMod val="75000"/>
                </a:schemeClr>
              </a:solidFill>
              <a:cs typeface="+mn-lt"/>
            </a:endParaRPr>
          </a:p>
        </p:txBody>
      </p:sp>
      <p:sp>
        <p:nvSpPr>
          <p:cNvPr id="15" name="Text Box 14"/>
          <p:cNvSpPr txBox="1"/>
          <p:nvPr/>
        </p:nvSpPr>
        <p:spPr>
          <a:xfrm>
            <a:off x="6503670" y="5264785"/>
            <a:ext cx="5080000" cy="1445260"/>
          </a:xfrm>
          <a:prstGeom prst="rect">
            <a:avLst/>
          </a:prstGeom>
        </p:spPr>
        <p:txBody>
          <a:bodyPr>
            <a:spAutoFit/>
          </a:bodyPr>
          <a:p>
            <a:pPr algn="just" defTabSz="266700">
              <a:lnSpc>
                <a:spcPct val="100000"/>
              </a:lnSpc>
              <a:spcBef>
                <a:spcPts val="0"/>
              </a:spcBef>
              <a:spcAft>
                <a:spcPts val="0"/>
              </a:spcAft>
            </a:pPr>
            <a:r>
              <a:rPr sz="2200" b="1" i="1">
                <a:solidFill>
                  <a:srgbClr val="000000"/>
                </a:solidFill>
                <a:ea typeface="DengXian" panose="02010600030101010101" charset="-122"/>
                <a:cs typeface="+mn-lt"/>
              </a:rPr>
              <a:t>Ý nghĩa kinh tế</a:t>
            </a:r>
            <a:r>
              <a:rPr lang="en-US" sz="2200" b="1" i="1">
                <a:solidFill>
                  <a:srgbClr val="000000"/>
                </a:solidFill>
                <a:ea typeface="DengXian" panose="02010600030101010101" charset="-122"/>
                <a:cs typeface="+mn-lt"/>
              </a:rPr>
              <a:t> c</a:t>
            </a:r>
            <a:r>
              <a:rPr lang="en-US" altLang="en-US" sz="2200" b="1" i="1">
                <a:solidFill>
                  <a:srgbClr val="000000"/>
                </a:solidFill>
                <a:ea typeface="DengXian" panose="02010600030101010101" charset="-122"/>
                <a:cs typeface="+mn-lt"/>
              </a:rPr>
              <a:t>ủa </a:t>
            </a:r>
            <a:r>
              <a:rPr lang="en-US" altLang="en-US" sz="2200" b="1" i="1">
                <a:solidFill>
                  <a:srgbClr val="000000"/>
                </a:solidFill>
                <a:ea typeface="DengXian" panose="02010600030101010101" charset="-122"/>
                <a:cs typeface="+mn-lt"/>
              </a:rPr>
              <a:t>đư</a:t>
            </a:r>
            <a:r>
              <a:rPr lang="en-US" altLang="en-US" sz="2200" b="1" i="1">
                <a:solidFill>
                  <a:srgbClr val="000000"/>
                </a:solidFill>
                <a:ea typeface="DengXian" panose="02010600030101010101" charset="-122"/>
                <a:cs typeface="+mn-lt"/>
              </a:rPr>
              <a:t>ờng LM:</a:t>
            </a:r>
            <a:endParaRPr lang="en-US" altLang="en-US" sz="2200" b="1" i="1">
              <a:solidFill>
                <a:srgbClr val="000000"/>
              </a:solidFill>
              <a:ea typeface="DengXian" panose="02010600030101010101" charset="-122"/>
              <a:cs typeface="+mn-lt"/>
            </a:endParaRPr>
          </a:p>
          <a:p>
            <a:pPr algn="just" defTabSz="266700">
              <a:lnSpc>
                <a:spcPct val="100000"/>
              </a:lnSpc>
              <a:spcBef>
                <a:spcPts val="0"/>
              </a:spcBef>
              <a:spcAft>
                <a:spcPts val="0"/>
              </a:spcAft>
            </a:pPr>
            <a:r>
              <a:rPr sz="2200">
                <a:ea typeface="Times New Roman" panose="02020603050405020304"/>
                <a:cs typeface="+mn-lt"/>
              </a:rPr>
              <a:t>Phản ánh vai trò của chính sách tiền tệ</a:t>
            </a:r>
            <a:endParaRPr sz="2200">
              <a:ea typeface="Times New Roman" panose="02020603050405020304"/>
              <a:cs typeface="+mn-lt"/>
            </a:endParaRPr>
          </a:p>
          <a:p>
            <a:pPr algn="just" defTabSz="266700">
              <a:lnSpc>
                <a:spcPct val="100000"/>
              </a:lnSpc>
              <a:spcBef>
                <a:spcPts val="0"/>
              </a:spcBef>
              <a:spcAft>
                <a:spcPts val="0"/>
              </a:spcAft>
            </a:pPr>
            <a:r>
              <a:rPr sz="2200">
                <a:ea typeface="Times New Roman" panose="02020603050405020304"/>
                <a:cs typeface="+mn-lt"/>
              </a:rPr>
              <a:t>Kết hợp với đường IS để xác định cân bằng chung của nền kinh tế (IS–LM)</a:t>
            </a:r>
            <a:endParaRPr sz="2200">
              <a:ea typeface="Times New Roman" panose="02020603050405020304"/>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clrChange>
              <a:clrFrom>
                <a:srgbClr val="F2F3ED">
                  <a:alpha val="100000"/>
                </a:srgbClr>
              </a:clrFrom>
              <a:clrTo>
                <a:srgbClr val="F2F3ED">
                  <a:alpha val="100000"/>
                  <a:alpha val="0"/>
                </a:srgbClr>
              </a:clrTo>
            </a:clrChange>
          </a:blip>
          <a:stretch>
            <a:fillRect/>
          </a:stretch>
        </p:blipFill>
        <p:spPr>
          <a:xfrm>
            <a:off x="411480" y="1308100"/>
            <a:ext cx="6562725" cy="5276850"/>
          </a:xfrm>
          <a:prstGeom prst="rect">
            <a:avLst/>
          </a:prstGeom>
        </p:spPr>
      </p:pic>
      <p:sp>
        <p:nvSpPr>
          <p:cNvPr id="4" name="Text Box 3"/>
          <p:cNvSpPr txBox="1"/>
          <p:nvPr/>
        </p:nvSpPr>
        <p:spPr>
          <a:xfrm>
            <a:off x="1797685" y="56515"/>
            <a:ext cx="10225405" cy="768350"/>
          </a:xfrm>
          <a:prstGeom prst="rect">
            <a:avLst/>
          </a:prstGeom>
          <a:noFill/>
        </p:spPr>
        <p:txBody>
          <a:bodyPr wrap="square" rtlCol="0">
            <a:spAutoFit/>
          </a:bodyPr>
          <a:p>
            <a:r>
              <a:rPr lang="en-US" altLang="en-US" sz="4400" b="1"/>
              <a:t>SỰ KẾT HỢP CỦA ĐƯỜNG IS V</a:t>
            </a:r>
            <a:r>
              <a:rPr lang="en-US" altLang="en-US" sz="4400" b="1"/>
              <a:t>À</a:t>
            </a:r>
            <a:r>
              <a:rPr lang="en-US" sz="4400" b="1"/>
              <a:t> </a:t>
            </a:r>
            <a:r>
              <a:rPr lang="en-US" altLang="en-US" sz="4400" b="1"/>
              <a:t>LM </a:t>
            </a:r>
            <a:endParaRPr lang="en-US" sz="4400" b="1"/>
          </a:p>
        </p:txBody>
      </p:sp>
      <p:sp>
        <p:nvSpPr>
          <p:cNvPr id="5" name="Text Box 4"/>
          <p:cNvSpPr txBox="1"/>
          <p:nvPr/>
        </p:nvSpPr>
        <p:spPr>
          <a:xfrm>
            <a:off x="6974205" y="1077912"/>
            <a:ext cx="5080000" cy="1445260"/>
          </a:xfrm>
          <a:prstGeom prst="rect">
            <a:avLst/>
          </a:prstGeom>
        </p:spPr>
        <p:txBody>
          <a:bodyPr>
            <a:spAutoFit/>
          </a:bodyPr>
          <a:p>
            <a:pPr marL="0" indent="0" algn="just" defTabSz="266700">
              <a:spcBef>
                <a:spcPts val="1200"/>
              </a:spcBef>
              <a:spcAft>
                <a:spcPts val="1200"/>
              </a:spcAft>
            </a:pPr>
            <a:r>
              <a:rPr sz="2200" b="1">
                <a:ea typeface="Times New Roman" panose="02020603050405020304"/>
                <a:cs typeface="+mn-lt"/>
              </a:rPr>
              <a:t>Sự kết hợp của đường IS và đường LM</a:t>
            </a:r>
            <a:r>
              <a:rPr sz="2200">
                <a:ea typeface="Times New Roman" panose="02020603050405020304"/>
                <a:cs typeface="+mn-lt"/>
              </a:rPr>
              <a:t> tạo thành mô hình IS–LM, dùng để phân tích trạng thái cân bằng vĩ mô ngắn hạn của nền kinh tế đóng.</a:t>
            </a:r>
            <a:endParaRPr sz="2200">
              <a:ea typeface="Times New Roman" panose="02020603050405020304"/>
              <a:cs typeface="+mn-lt"/>
            </a:endParaRPr>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7" name="Text Box 6"/>
          <p:cNvSpPr txBox="1"/>
          <p:nvPr/>
        </p:nvSpPr>
        <p:spPr>
          <a:xfrm>
            <a:off x="7089140" y="2769870"/>
            <a:ext cx="4734560" cy="3815080"/>
          </a:xfrm>
          <a:prstGeom prst="rect">
            <a:avLst/>
          </a:prstGeom>
          <a:noFill/>
        </p:spPr>
        <p:txBody>
          <a:bodyPr wrap="square" rtlCol="0">
            <a:spAutoFit/>
          </a:bodyPr>
          <a:p>
            <a:pPr algn="just"/>
            <a:r>
              <a:rPr lang="en-US" sz="2200" b="1"/>
              <a:t>Gi</a:t>
            </a:r>
            <a:r>
              <a:rPr lang="en-US" altLang="en-US" sz="2200" b="1"/>
              <a:t>ao </a:t>
            </a:r>
            <a:r>
              <a:rPr lang="en-US" altLang="en-US" sz="2200" b="1"/>
              <a:t>đ</a:t>
            </a:r>
            <a:r>
              <a:rPr lang="en-US" sz="2200" b="1"/>
              <a:t>i</a:t>
            </a:r>
            <a:r>
              <a:rPr lang="en-US" altLang="en-US" sz="2200" b="1"/>
              <a:t>ểm E</a:t>
            </a:r>
            <a:r>
              <a:rPr lang="en-US" altLang="en-US" sz="2200" b="1" baseline="-25000"/>
              <a:t>0</a:t>
            </a:r>
            <a:r>
              <a:rPr lang="en-US" altLang="en-US" sz="2200" b="1"/>
              <a:t>:</a:t>
            </a:r>
            <a:r>
              <a:rPr lang="en-US" altLang="en-US" sz="2200"/>
              <a:t> </a:t>
            </a:r>
            <a:r>
              <a:rPr lang="en-US" altLang="en-US" sz="2200"/>
              <a:t>đ</a:t>
            </a:r>
            <a:r>
              <a:rPr lang="en-US" sz="2200"/>
              <a:t>i</a:t>
            </a:r>
            <a:r>
              <a:rPr lang="en-US" altLang="en-US" sz="2200"/>
              <a:t>ểm duy nhất mà cả hai thị tr</a:t>
            </a:r>
            <a:r>
              <a:rPr lang="en-US" altLang="en-US" sz="2200"/>
              <a:t>ư</a:t>
            </a:r>
            <a:r>
              <a:rPr lang="en-US" altLang="en-US" sz="2200"/>
              <a:t>ờng cùng cân bằng tại một mức sản l</a:t>
            </a:r>
            <a:r>
              <a:rPr lang="en-US" altLang="en-US" sz="2200"/>
              <a:t>ư</a:t>
            </a:r>
            <a:r>
              <a:rPr lang="en-US" altLang="en-US" sz="2200"/>
              <a:t>ợng (Y) và một mức lãi suất (r).</a:t>
            </a:r>
            <a:endParaRPr lang="en-US" altLang="en-US" sz="2200"/>
          </a:p>
          <a:p>
            <a:pPr algn="ctr"/>
            <a:r>
              <a:rPr lang="en-US" altLang="en-US" sz="2200"/>
              <a:t>Tổng cầu = tổng sản l</a:t>
            </a:r>
            <a:r>
              <a:rPr lang="en-US" altLang="en-US" sz="2200"/>
              <a:t>ư</a:t>
            </a:r>
            <a:r>
              <a:rPr lang="en-US" altLang="en-US" sz="2200"/>
              <a:t>ợng</a:t>
            </a:r>
            <a:endParaRPr lang="en-US" altLang="en-US" sz="2200"/>
          </a:p>
          <a:p>
            <a:pPr algn="ctr"/>
            <a:r>
              <a:rPr lang="en-US" altLang="en-US" sz="2200"/>
              <a:t>Cung tiền = cầu tiền</a:t>
            </a:r>
            <a:endParaRPr lang="en-US" altLang="en-US" sz="2200"/>
          </a:p>
          <a:p>
            <a:pPr algn="just"/>
            <a:r>
              <a:rPr lang="en-US" altLang="en-US" sz="2200" b="1"/>
              <a:t>Cơ chế tự </a:t>
            </a:r>
            <a:r>
              <a:rPr lang="en-US" altLang="en-US" sz="2200" b="1"/>
              <a:t>đ</a:t>
            </a:r>
            <a:r>
              <a:rPr lang="en-US" sz="2200" b="1"/>
              <a:t>i</a:t>
            </a:r>
            <a:r>
              <a:rPr lang="en-US" altLang="en-US" sz="2200" b="1"/>
              <a:t>ều chỉnh:</a:t>
            </a:r>
            <a:r>
              <a:rPr lang="en-US" altLang="en-US" sz="2200"/>
              <a:t> Nếu nền kinh tế lệch khỏi E</a:t>
            </a:r>
            <a:r>
              <a:rPr lang="en-US" altLang="en-US" sz="2200" baseline="-25000"/>
              <a:t>0</a:t>
            </a:r>
            <a:r>
              <a:rPr lang="en-US" altLang="en-US" sz="2200"/>
              <a:t>, sẽ xảy ra mất cân bằng ở ít nhất một thị tr</a:t>
            </a:r>
            <a:r>
              <a:rPr lang="en-US" altLang="en-US" sz="2200"/>
              <a:t>ư</a:t>
            </a:r>
            <a:r>
              <a:rPr lang="en-US" altLang="en-US" sz="2200"/>
              <a:t>ờng; khi </a:t>
            </a:r>
            <a:r>
              <a:rPr lang="en-US" altLang="en-US" sz="2200"/>
              <a:t>đ</a:t>
            </a:r>
            <a:r>
              <a:rPr lang="en-US" altLang="en-US" sz="2200"/>
              <a:t>ó lãi suất và sản l</a:t>
            </a:r>
            <a:r>
              <a:rPr lang="en-US" altLang="en-US" sz="2200"/>
              <a:t>ư</a:t>
            </a:r>
            <a:r>
              <a:rPr lang="en-US" altLang="en-US" sz="2200"/>
              <a:t>ợng sẽ </a:t>
            </a:r>
            <a:r>
              <a:rPr lang="en-US" altLang="en-US" sz="2200"/>
              <a:t>đ</a:t>
            </a:r>
            <a:r>
              <a:rPr lang="en-US" altLang="en-US" sz="2200"/>
              <a:t>iều chỉnh cho </a:t>
            </a:r>
            <a:r>
              <a:rPr lang="en-US" altLang="en-US" sz="2200"/>
              <a:t>đ</a:t>
            </a:r>
            <a:r>
              <a:rPr lang="en-US" altLang="en-US" sz="2200"/>
              <a:t>ến khi nền kinh tế quay lại </a:t>
            </a:r>
            <a:r>
              <a:rPr lang="en-US" altLang="en-US" sz="2200"/>
              <a:t>đ</a:t>
            </a:r>
            <a:r>
              <a:rPr lang="en-US" altLang="en-US" sz="2200"/>
              <a:t>iểm cân bằng chung.</a:t>
            </a:r>
            <a:endParaRPr lang="en-US" altLang="en-US" sz="22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093470" y="56515"/>
            <a:ext cx="10735310" cy="768350"/>
          </a:xfrm>
          <a:prstGeom prst="rect">
            <a:avLst/>
          </a:prstGeom>
          <a:noFill/>
        </p:spPr>
        <p:txBody>
          <a:bodyPr wrap="square" rtlCol="0">
            <a:spAutoFit/>
          </a:bodyPr>
          <a:p>
            <a:r>
              <a:rPr lang="en-US" altLang="en-US" sz="4400" b="1"/>
              <a:t>Ý</a:t>
            </a:r>
            <a:r>
              <a:rPr lang="en-US" sz="4400" b="1"/>
              <a:t> NGH</a:t>
            </a:r>
            <a:r>
              <a:rPr lang="en-US" altLang="en-US" sz="4400" b="1"/>
              <a:t>Ĩ</a:t>
            </a:r>
            <a:r>
              <a:rPr lang="en-US" altLang="en-US" sz="4400" b="1"/>
              <a:t>A </a:t>
            </a:r>
            <a:r>
              <a:rPr lang="en-US" altLang="en-US" sz="4400" b="1"/>
              <a:t>SỰ KẾT HỢP CỦA ĐƯỜNG IS V</a:t>
            </a:r>
            <a:r>
              <a:rPr lang="en-US" altLang="en-US" sz="4400" b="1"/>
              <a:t>À</a:t>
            </a:r>
            <a:r>
              <a:rPr lang="en-US" sz="4400" b="1"/>
              <a:t> </a:t>
            </a:r>
            <a:r>
              <a:rPr lang="en-US" altLang="en-US" sz="4400" b="1"/>
              <a:t>LM </a:t>
            </a:r>
            <a:endParaRPr lang="en-US" sz="4400" b="1"/>
          </a:p>
        </p:txBody>
      </p:sp>
      <p:cxnSp>
        <p:nvCxnSpPr>
          <p:cNvPr id="14" name="Straight Connector 13"/>
          <p:cNvCxnSpPr/>
          <p:nvPr/>
        </p:nvCxnSpPr>
        <p:spPr>
          <a:xfrm>
            <a:off x="-108585" y="902970"/>
            <a:ext cx="12436475" cy="0"/>
          </a:xfrm>
          <a:prstGeom prst="line">
            <a:avLst/>
          </a:prstGeom>
          <a:ln w="28575">
            <a:solidFill>
              <a:schemeClr val="tx1"/>
            </a:solidFill>
          </a:ln>
        </p:spPr>
        <p:style>
          <a:lnRef idx="2">
            <a:schemeClr val="accent1"/>
          </a:lnRef>
          <a:fillRef idx="0">
            <a:srgbClr val="FFFFFF"/>
          </a:fillRef>
          <a:effectRef idx="0">
            <a:srgbClr val="FFFFFF"/>
          </a:effectRef>
          <a:fontRef idx="minor">
            <a:schemeClr val="tx1"/>
          </a:fontRef>
        </p:style>
      </p:cxnSp>
      <p:sp>
        <p:nvSpPr>
          <p:cNvPr id="5" name="Text Box 4"/>
          <p:cNvSpPr txBox="1"/>
          <p:nvPr/>
        </p:nvSpPr>
        <p:spPr>
          <a:xfrm>
            <a:off x="1704340" y="1541780"/>
            <a:ext cx="8722995" cy="3969385"/>
          </a:xfrm>
          <a:prstGeom prst="rect">
            <a:avLst/>
          </a:prstGeom>
        </p:spPr>
        <p:txBody>
          <a:bodyPr wrap="square">
            <a:spAutoFit/>
          </a:bodyPr>
          <a:p>
            <a:pPr marL="685800" indent="457200" algn="just" defTabSz="266700">
              <a:spcBef>
                <a:spcPts val="1200"/>
              </a:spcBef>
              <a:spcAft>
                <a:spcPct val="0"/>
              </a:spcAft>
              <a:buFont typeface="Times New Roman" panose="02020603050405020304"/>
              <a:buNone/>
            </a:pPr>
            <a:r>
              <a:rPr sz="2800">
                <a:ea typeface="Times New Roman" panose="02020603050405020304"/>
                <a:cs typeface="+mn-lt"/>
              </a:rPr>
              <a:t>Cho phép phân tích tác động đồng thời của chính sách tài khóa và chính sách tiền tệ</a:t>
            </a:r>
            <a:endParaRPr sz="2800">
              <a:ea typeface="Times New Roman" panose="02020603050405020304"/>
              <a:cs typeface="+mn-lt"/>
            </a:endParaRPr>
          </a:p>
          <a:p>
            <a:pPr marL="685800" indent="457200" algn="just" defTabSz="266700">
              <a:spcBef>
                <a:spcPct val="0"/>
              </a:spcBef>
              <a:spcAft>
                <a:spcPct val="0"/>
              </a:spcAft>
              <a:buFont typeface="Times New Roman" panose="02020603050405020304"/>
              <a:buNone/>
            </a:pPr>
            <a:r>
              <a:rPr sz="2800">
                <a:ea typeface="Times New Roman" panose="02020603050405020304"/>
                <a:cs typeface="+mn-lt"/>
              </a:rPr>
              <a:t>Giải thích mối quan hệ giữa lãi suất và sản lượng trong ngắn hạn</a:t>
            </a:r>
            <a:endParaRPr sz="2800">
              <a:ea typeface="Times New Roman" panose="02020603050405020304"/>
              <a:cs typeface="+mn-lt"/>
            </a:endParaRPr>
          </a:p>
          <a:p>
            <a:pPr marL="685800" indent="457200" algn="just" defTabSz="266700">
              <a:spcBef>
                <a:spcPct val="0"/>
              </a:spcBef>
              <a:spcAft>
                <a:spcPct val="0"/>
              </a:spcAft>
              <a:buFont typeface="Times New Roman" panose="02020603050405020304"/>
              <a:buNone/>
            </a:pPr>
            <a:r>
              <a:rPr sz="2800">
                <a:ea typeface="Times New Roman" panose="02020603050405020304"/>
                <a:cs typeface="+mn-lt"/>
              </a:rPr>
              <a:t>Là cơ sở để nghiên cứu các mô hình vĩ mô mở rộng sau này</a:t>
            </a:r>
            <a:endParaRPr sz="2800">
              <a:ea typeface="Times New Roman" panose="02020603050405020304"/>
              <a:cs typeface="+mn-lt"/>
            </a:endParaRPr>
          </a:p>
          <a:p>
            <a:pPr marL="685800" indent="457200" algn="just" defTabSz="266700">
              <a:spcBef>
                <a:spcPct val="0"/>
              </a:spcBef>
              <a:spcAft>
                <a:spcPct val="0"/>
              </a:spcAft>
              <a:buFont typeface="Times New Roman" panose="02020603050405020304"/>
              <a:buNone/>
            </a:pPr>
            <a:r>
              <a:rPr sz="2800">
                <a:ea typeface="Times New Roman" panose="02020603050405020304"/>
                <a:cs typeface="+mn-lt"/>
              </a:rPr>
              <a:t>Giúp xác định cân bằng vĩ mô của nền kinh tế đóng trong ngắn hạn, nơi thị trường hàng hóa và thị trường tiền tệ vận hành hài hòa.</a:t>
            </a:r>
            <a:endParaRPr sz="2800">
              <a:ea typeface="Times New Roman" panose="02020603050405020304"/>
              <a:cs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308.55,&quot;left&quot;:17.15,&quot;top&quot;:97.85,&quot;width&quot;:915.05}"/>
</p:tagLst>
</file>

<file path=ppt/tags/tag2.xml><?xml version="1.0" encoding="utf-8"?>
<p:tagLst xmlns:p="http://schemas.openxmlformats.org/presentationml/2006/main">
  <p:tag name="KSO_WM_DIAGRAM_VIRTUALLY_FRAME" val="{&quot;height&quot;:308.55,&quot;left&quot;:17.15,&quot;top&quot;:97.85,&quot;width&quot;:915.05}"/>
</p:tagLst>
</file>

<file path=ppt/tags/tag3.xml><?xml version="1.0" encoding="utf-8"?>
<p:tagLst xmlns:p="http://schemas.openxmlformats.org/presentationml/2006/main">
  <p:tag name="KSO_WM_DIAGRAM_VIRTUALLY_FRAME" val="{&quot;height&quot;:308.55,&quot;left&quot;:17.15,&quot;top&quot;:97.85,&quot;width&quot;:915.05}"/>
</p:tagLst>
</file>

<file path=ppt/tags/tag4.xml><?xml version="1.0" encoding="utf-8"?>
<p:tagLst xmlns:p="http://schemas.openxmlformats.org/presentationml/2006/main">
  <p:tag name="KSO_WM_DIAGRAM_VIRTUALLY_FRAME" val="{&quot;height&quot;:308.55,&quot;left&quot;:17.15,&quot;top&quot;:97.85,&quot;width&quot;:915.05}"/>
</p:tagLst>
</file>

<file path=ppt/tags/tag5.xml><?xml version="1.0" encoding="utf-8"?>
<p:tagLst xmlns:p="http://schemas.openxmlformats.org/presentationml/2006/main">
  <p:tag name="KSO_WM_DIAGRAM_VIRTUALLY_FRAME" val="{&quot;height&quot;:308.55,&quot;left&quot;:17.15,&quot;top&quot;:97.85,&quot;width&quot;:915.05}"/>
</p:tagLst>
</file>

<file path=ppt/tags/tag6.xml><?xml version="1.0" encoding="utf-8"?>
<p:tagLst xmlns:p="http://schemas.openxmlformats.org/presentationml/2006/main">
  <p:tag name="KSO_WM_DIAGRAM_VIRTUALLY_FRAME" val="{&quot;height&quot;:308.55,&quot;left&quot;:17.15,&quot;top&quot;:97.85,&quot;width&quot;:915.05}"/>
</p:tagLst>
</file>

<file path=ppt/tags/tag7.xml><?xml version="1.0" encoding="utf-8"?>
<p:tagLst xmlns:p="http://schemas.openxmlformats.org/presentationml/2006/main">
  <p:tag name="KSO_WM_DIAGRAM_VIRTUALLY_FRAME" val="{&quot;height&quot;:308.55,&quot;left&quot;:17.15,&quot;top&quot;:97.85,&quot;width&quot;:915.05}"/>
</p:tagLst>
</file>

<file path=ppt/theme/theme1.xml><?xml version="1.0" encoding="utf-8"?>
<a:theme xmlns:a="http://schemas.openxmlformats.org/drawingml/2006/main" name="Office Theme">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10648</Words>
  <Application>WPS Presentation</Application>
  <PresentationFormat>Widescreen</PresentationFormat>
  <Paragraphs>237</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Times New Roman</vt:lpstr>
      <vt:lpstr>DengXian</vt:lpstr>
      <vt:lpstr>Calibri</vt:lpstr>
      <vt:lpstr>Microsoft YaHei</vt:lpstr>
      <vt:lpstr>Arial Unicode MS</vt:lpstr>
      <vt:lpstr>Calibri Light</vt:lpstr>
      <vt:lpstr>Cardo</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TU SUONG</dc:creator>
  <cp:lastModifiedBy>Tú Sương</cp:lastModifiedBy>
  <cp:revision>7</cp:revision>
  <dcterms:created xsi:type="dcterms:W3CDTF">2025-07-23T00:59:00Z</dcterms:created>
  <dcterms:modified xsi:type="dcterms:W3CDTF">2026-01-26T04:16:55Z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F1F8EF24683C4B90AEE6BCA91804A599_11</vt:lpwstr>
  </property>
  <property fmtid="{D5CDD505-2E9C-101B-9397-08002B2CF9AE}" pid="3" name="KSOProductBuildVer">
    <vt:lpwstr>1033-12.2.0.23196</vt:lpwstr>
  </property>
</Properties>
</file>